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533" r:id="rId1"/>
  </p:sldMasterIdLst>
  <p:notesMasterIdLst>
    <p:notesMasterId r:id="rId19"/>
  </p:notesMasterIdLst>
  <p:handoutMasterIdLst>
    <p:handoutMasterId r:id="rId20"/>
  </p:handoutMasterIdLst>
  <p:sldIdLst>
    <p:sldId id="1569" r:id="rId2"/>
    <p:sldId id="1584" r:id="rId3"/>
    <p:sldId id="1616" r:id="rId4"/>
    <p:sldId id="1657" r:id="rId5"/>
    <p:sldId id="1658" r:id="rId6"/>
    <p:sldId id="1676" r:id="rId7"/>
    <p:sldId id="1677" r:id="rId8"/>
    <p:sldId id="1678" r:id="rId9"/>
    <p:sldId id="1679" r:id="rId10"/>
    <p:sldId id="1680" r:id="rId11"/>
    <p:sldId id="1681" r:id="rId12"/>
    <p:sldId id="1631" r:id="rId13"/>
    <p:sldId id="1632" r:id="rId14"/>
    <p:sldId id="1591" r:id="rId15"/>
    <p:sldId id="1675" r:id="rId16"/>
    <p:sldId id="1620" r:id="rId17"/>
    <p:sldId id="1621" r:id="rId1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" id="{A073DAE3-B461-442F-A3D3-6642BD875E45}">
          <p14:sldIdLst>
            <p14:sldId id="1569"/>
            <p14:sldId id="1584"/>
            <p14:sldId id="1616"/>
            <p14:sldId id="1657"/>
            <p14:sldId id="1658"/>
            <p14:sldId id="1676"/>
            <p14:sldId id="1677"/>
            <p14:sldId id="1678"/>
            <p14:sldId id="1679"/>
            <p14:sldId id="1680"/>
            <p14:sldId id="1681"/>
            <p14:sldId id="1631"/>
            <p14:sldId id="1632"/>
            <p14:sldId id="1591"/>
            <p14:sldId id="1675"/>
            <p14:sldId id="1620"/>
            <p14:sldId id="16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44">
          <p15:clr>
            <a:srgbClr val="A4A3A4"/>
          </p15:clr>
        </p15:guide>
        <p15:guide id="2" pos="7546">
          <p15:clr>
            <a:srgbClr val="A4A3A4"/>
          </p15:clr>
        </p15:guide>
        <p15:guide id="3" pos="63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FFFFFF"/>
    <a:srgbClr val="0078D7"/>
    <a:srgbClr val="545454"/>
    <a:srgbClr val="E6E6E6"/>
    <a:srgbClr val="F4F4F4"/>
    <a:srgbClr val="F8F8F8"/>
    <a:srgbClr val="C8C8C8"/>
    <a:srgbClr val="ECEFF1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9" autoAdjust="0"/>
    <p:restoredTop sz="65214" autoAdjust="0"/>
  </p:normalViewPr>
  <p:slideViewPr>
    <p:cSldViewPr>
      <p:cViewPr varScale="1">
        <p:scale>
          <a:sx n="66" d="100"/>
          <a:sy n="66" d="100"/>
        </p:scale>
        <p:origin x="1062" y="51"/>
      </p:cViewPr>
      <p:guideLst>
        <p:guide orient="horz" pos="4244"/>
        <p:guide pos="7546"/>
        <p:guide pos="63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-1122"/>
    </p:cViewPr>
  </p:sorterViewPr>
  <p:notesViewPr>
    <p:cSldViewPr showGuides="1">
      <p:cViewPr varScale="1">
        <p:scale>
          <a:sx n="73" d="100"/>
          <a:sy n="73" d="100"/>
        </p:scale>
        <p:origin x="3174" y="5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13-Feb-18 4:08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13-Feb-18 4:08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015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4B3C87-3D8D-4CFE-9DF8-ACB5F82F8CF7}" type="datetime8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13-Feb-18 4:08 PM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72FC2E-5954-4E65-BEEE-BF75C484681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7730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F081F-8909-4A00-8191-F529ECBD82C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6334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F081F-8909-4A00-8191-F529ECBD82C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3280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Vision isn’t new I studied it at University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CD5F8F-46C9-46A5-9E1B-00B0A72B40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56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13-Feb-18 4:08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335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8EAAE8-B538-48EB-83B5-2B364220CC8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13-Feb-18 4:08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064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5956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CD5F8F-46C9-46A5-9E1B-00B0A72B40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1724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CD5F8F-46C9-46A5-9E1B-00B0A72B40B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820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Vision isn’t new I studied it at University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CD5F8F-46C9-46A5-9E1B-00B0A72B40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809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13-Feb-18 4:08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479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CD5F8F-46C9-46A5-9E1B-00B0A72B40B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899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CD5F8F-46C9-46A5-9E1B-00B0A72B40B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8794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F081F-8909-4A00-8191-F529ECBD82C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756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F081F-8909-4A00-8191-F529ECBD82C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3978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AF81E5-B3EB-429E-9B07-BC926B7EC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427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AF81E5-B3EB-429E-9B07-BC926B7ECA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723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4639" y="1139828"/>
            <a:ext cx="11033125" cy="574676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800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7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7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7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7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74321" y="292084"/>
            <a:ext cx="11887200" cy="946413"/>
          </a:xfrm>
          <a:prstGeom prst="rect">
            <a:avLst/>
          </a:prstGeom>
        </p:spPr>
        <p:txBody>
          <a:bodyPr/>
          <a:lstStyle>
            <a:lvl1pPr algn="l">
              <a:defRPr sz="519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r>
              <a:t>Microsoft Confidential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931471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fld id="{56442AAA-6A77-5942-BCC4-0CCA4B0626F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252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8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2"/>
            <a:ext cx="11887200" cy="1927761"/>
          </a:xfrm>
        </p:spPr>
        <p:txBody>
          <a:bodyPr/>
          <a:lstStyle>
            <a:lvl1pPr marL="0" indent="0">
              <a:buNone/>
              <a:defRPr sz="3672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836">
                <a:solidFill>
                  <a:schemeClr val="bg1"/>
                </a:solidFill>
              </a:defRPr>
            </a:lvl2pPr>
            <a:lvl3pPr marL="228513" indent="0">
              <a:buNone/>
              <a:defRPr sz="1836">
                <a:solidFill>
                  <a:schemeClr val="bg1"/>
                </a:solidFill>
              </a:defRPr>
            </a:lvl3pPr>
            <a:lvl4pPr marL="457024" indent="0">
              <a:buNone/>
              <a:defRPr sz="1632">
                <a:solidFill>
                  <a:schemeClr val="bg1"/>
                </a:solidFill>
              </a:defRPr>
            </a:lvl4pPr>
            <a:lvl5pPr marL="685537" indent="0">
              <a:buNone/>
              <a:defRPr sz="163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154798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Rectangle 42"/>
          <p:cNvSpPr/>
          <p:nvPr userDrawn="1"/>
        </p:nvSpPr>
        <p:spPr bwMode="auto">
          <a:xfrm>
            <a:off x="0" y="5482956"/>
            <a:ext cx="12436475" cy="97641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</a:pPr>
            <a:endParaRPr lang="en-US" sz="2448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/>
          <p:cNvSpPr/>
          <p:nvPr userDrawn="1"/>
        </p:nvSpPr>
        <p:spPr bwMode="auto">
          <a:xfrm>
            <a:off x="-221962" y="6994525"/>
            <a:ext cx="12784400" cy="799374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</a:pPr>
            <a:endParaRPr lang="en-US" sz="2448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/>
          <p:cNvSpPr/>
          <p:nvPr userDrawn="1"/>
        </p:nvSpPr>
        <p:spPr bwMode="auto">
          <a:xfrm>
            <a:off x="-399744" y="6195153"/>
            <a:ext cx="399744" cy="799374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</a:pPr>
            <a:endParaRPr lang="en-US" sz="2448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0734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31471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43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321" y="292084"/>
            <a:ext cx="11887200" cy="946413"/>
          </a:xfrm>
          <a:prstGeom prst="rect">
            <a:avLst/>
          </a:prstGeom>
        </p:spPr>
        <p:txBody>
          <a:bodyPr/>
          <a:lstStyle>
            <a:lvl1pPr algn="l">
              <a:defRPr sz="5197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82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310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786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3"/>
            <a:ext cx="11887200" cy="2165870"/>
          </a:xfrm>
        </p:spPr>
        <p:txBody>
          <a:bodyPr>
            <a:spAutoFit/>
          </a:bodyPr>
          <a:lstStyle>
            <a:lvl1pPr>
              <a:defRPr sz="359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1761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0917" y="233151"/>
            <a:ext cx="11814652" cy="880792"/>
          </a:xfrm>
        </p:spPr>
        <p:txBody>
          <a:bodyPr anchor="t" anchorCtr="0">
            <a:noAutofit/>
          </a:bodyPr>
          <a:lstStyle>
            <a:lvl1pPr>
              <a:defRPr sz="5434" cap="none" spc="-136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8392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351952"/>
            <a:ext cx="11887200" cy="2308324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 marL="699313" indent="-233104">
              <a:buFont typeface="Calibri" panose="020F0502020204030204" pitchFamily="34" charset="0"/>
              <a:buChar char="-"/>
              <a:defRPr/>
            </a:lvl2pPr>
            <a:lvl3pPr marL="1165522" indent="-233104">
              <a:buSzPct val="75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8" y="0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629372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23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0" y="295280"/>
            <a:ext cx="11888789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5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74641" y="1212854"/>
            <a:ext cx="11887200" cy="20923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2" y="6565904"/>
            <a:ext cx="3937000" cy="136525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32349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902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Microsoft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595103" y="6565904"/>
            <a:ext cx="566738" cy="136525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932349" fontAlgn="auto">
              <a:spcBef>
                <a:spcPts val="0"/>
              </a:spcBef>
              <a:spcAft>
                <a:spcPts val="0"/>
              </a:spcAft>
              <a:defRPr lang="en-US" sz="902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FAD755-3BD0-2447-A9DF-109DAABEFD99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6826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6" r:id="rId1"/>
    <p:sldLayoutId id="2147484537" r:id="rId2"/>
    <p:sldLayoutId id="2147484538" r:id="rId3"/>
    <p:sldLayoutId id="2147484539" r:id="rId4"/>
    <p:sldLayoutId id="2147484540" r:id="rId5"/>
    <p:sldLayoutId id="2147484542" r:id="rId6"/>
    <p:sldLayoutId id="2147484543" r:id="rId7"/>
    <p:sldLayoutId id="2147484793" r:id="rId8"/>
    <p:sldLayoutId id="2147484794" r:id="rId9"/>
    <p:sldLayoutId id="2147484795" r:id="rId10"/>
    <p:sldLayoutId id="2147484796" r:id="rId11"/>
  </p:sldLayoutIdLst>
  <p:txStyles>
    <p:titleStyle>
      <a:lvl1pPr algn="l" defTabSz="931471" rtl="0" fontAlgn="base">
        <a:lnSpc>
          <a:spcPct val="90000"/>
        </a:lnSpc>
        <a:spcBef>
          <a:spcPct val="0"/>
        </a:spcBef>
        <a:spcAft>
          <a:spcPct val="0"/>
        </a:spcAft>
        <a:defRPr lang="en-US" sz="5397" kern="1200" spc="-102" dirty="0">
          <a:ln w="3175">
            <a:noFill/>
          </a:ln>
          <a:solidFill>
            <a:schemeClr val="tx2"/>
          </a:solidFill>
          <a:latin typeface="+mj-lt"/>
          <a:ea typeface="ＭＳ Ｐゴシック" charset="0"/>
          <a:cs typeface="Segoe UI" pitchFamily="34" charset="0"/>
        </a:defRPr>
      </a:lvl1pPr>
      <a:lvl2pPr algn="l" defTabSz="931471" rtl="0" fontAlgn="base">
        <a:lnSpc>
          <a:spcPct val="90000"/>
        </a:lnSpc>
        <a:spcBef>
          <a:spcPct val="0"/>
        </a:spcBef>
        <a:spcAft>
          <a:spcPct val="0"/>
        </a:spcAft>
        <a:defRPr sz="5397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931471" rtl="0" fontAlgn="base">
        <a:lnSpc>
          <a:spcPct val="90000"/>
        </a:lnSpc>
        <a:spcBef>
          <a:spcPct val="0"/>
        </a:spcBef>
        <a:spcAft>
          <a:spcPct val="0"/>
        </a:spcAft>
        <a:defRPr sz="5397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931471" rtl="0" fontAlgn="base">
        <a:lnSpc>
          <a:spcPct val="90000"/>
        </a:lnSpc>
        <a:spcBef>
          <a:spcPct val="0"/>
        </a:spcBef>
        <a:spcAft>
          <a:spcPct val="0"/>
        </a:spcAft>
        <a:defRPr sz="5397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931471" rtl="0" fontAlgn="base">
        <a:lnSpc>
          <a:spcPct val="90000"/>
        </a:lnSpc>
        <a:spcBef>
          <a:spcPct val="0"/>
        </a:spcBef>
        <a:spcAft>
          <a:spcPct val="0"/>
        </a:spcAft>
        <a:defRPr sz="5397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457006" algn="l" defTabSz="931471" rtl="0" fontAlgn="base">
        <a:lnSpc>
          <a:spcPct val="90000"/>
        </a:lnSpc>
        <a:spcBef>
          <a:spcPct val="0"/>
        </a:spcBef>
        <a:spcAft>
          <a:spcPct val="0"/>
        </a:spcAft>
        <a:defRPr sz="5397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914014" algn="l" defTabSz="931471" rtl="0" fontAlgn="base">
        <a:lnSpc>
          <a:spcPct val="90000"/>
        </a:lnSpc>
        <a:spcBef>
          <a:spcPct val="0"/>
        </a:spcBef>
        <a:spcAft>
          <a:spcPct val="0"/>
        </a:spcAft>
        <a:defRPr sz="5397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371020" algn="l" defTabSz="931471" rtl="0" fontAlgn="base">
        <a:lnSpc>
          <a:spcPct val="90000"/>
        </a:lnSpc>
        <a:spcBef>
          <a:spcPct val="0"/>
        </a:spcBef>
        <a:spcAft>
          <a:spcPct val="0"/>
        </a:spcAft>
        <a:defRPr sz="5397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828029" algn="l" defTabSz="931471" rtl="0" fontAlgn="base">
        <a:lnSpc>
          <a:spcPct val="90000"/>
        </a:lnSpc>
        <a:spcBef>
          <a:spcPct val="0"/>
        </a:spcBef>
        <a:spcAft>
          <a:spcPct val="0"/>
        </a:spcAft>
        <a:defRPr sz="5397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342756" indent="-342756" algn="l" defTabSz="931471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998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marL="583954" indent="-241197" algn="l" defTabSz="931471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799763" indent="-228505" algn="l" defTabSz="931471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000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28266" indent="-228505" algn="l" defTabSz="931471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56770" indent="-228505" algn="l" defTabSz="931471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2563957" indent="-233088" algn="l" defTabSz="9323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133" indent="-233088" algn="l" defTabSz="9323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307" indent="-233088" algn="l" defTabSz="9323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2483" indent="-233088" algn="l" defTabSz="9323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174" algn="l" defTabSz="9323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349" algn="l" defTabSz="9323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523" algn="l" defTabSz="9323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697" algn="l" defTabSz="9323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0871" algn="l" defTabSz="9323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045" algn="l" defTabSz="9323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219" algn="l" defTabSz="9323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9396" algn="l" defTabSz="9323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Relationship Id="rId9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jpeg"/><Relationship Id="rId3" Type="http://schemas.openxmlformats.org/officeDocument/2006/relationships/image" Target="../media/image7.pn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5" Type="http://schemas.openxmlformats.org/officeDocument/2006/relationships/image" Target="../media/image3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://www.datascipros.com/wp-content/uploads/2015/05/atomic-growth-943x707-434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301" y="994"/>
            <a:ext cx="12568816" cy="704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-51301" y="994"/>
            <a:ext cx="12568816" cy="7043178"/>
          </a:xfrm>
          <a:prstGeom prst="rect">
            <a:avLst/>
          </a:prstGeom>
          <a:solidFill>
            <a:srgbClr val="000103">
              <a:alpha val="57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5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000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4066" y="2514354"/>
            <a:ext cx="11619059" cy="1965817"/>
          </a:xfrm>
        </p:spPr>
        <p:txBody>
          <a:bodyPr/>
          <a:lstStyle/>
          <a:p>
            <a:pPr algn="ctr"/>
            <a:r>
              <a:rPr lang="en-NZ" sz="96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Demystifying AI</a:t>
            </a:r>
            <a:br>
              <a:rPr lang="en-NZ" sz="54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</a:br>
            <a:r>
              <a:rPr lang="en-NZ" sz="3200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What You Need to Know to Get Ahead of the Market Trends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559AE2D3-65A4-4605-8AC3-239FCB00E56E}"/>
              </a:ext>
            </a:extLst>
          </p:cNvPr>
          <p:cNvSpPr txBox="1">
            <a:spLocks/>
          </p:cNvSpPr>
          <p:nvPr/>
        </p:nvSpPr>
        <p:spPr>
          <a:xfrm>
            <a:off x="-51300" y="5107386"/>
            <a:ext cx="12568815" cy="1887139"/>
          </a:xfrm>
          <a:prstGeom prst="rect">
            <a:avLst/>
          </a:prstGeom>
          <a:noFill/>
        </p:spPr>
        <p:txBody>
          <a:bodyPr vert="horz" lIns="149196" tIns="111896" rIns="149196" bIns="111896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90">
              <a:defRPr/>
            </a:pPr>
            <a:r>
              <a:rPr lang="en-US" sz="3264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 Semibold" panose="020B0702040204020203" pitchFamily="34" charset="0"/>
              </a:rPr>
              <a:t>Nigel Parker</a:t>
            </a:r>
          </a:p>
          <a:p>
            <a:pPr algn="ctr" defTabSz="932490">
              <a:defRPr/>
            </a:pPr>
            <a:r>
              <a:rPr lang="en-US" sz="24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cs typeface="Segoe UI Semibold" panose="020B0702040204020203" pitchFamily="34" charset="0"/>
              </a:rPr>
              <a:t>Chief Engineer, Microsoft Commercial Software Engineering Asia</a:t>
            </a:r>
          </a:p>
          <a:p>
            <a:pPr algn="ctr" defTabSz="932490">
              <a:defRPr/>
            </a:pPr>
            <a:r>
              <a:rPr lang="en-US" sz="3264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Segoe UI Light"/>
                <a:cs typeface="Segoe UI Semibold" panose="020B0702040204020203" pitchFamily="34" charset="0"/>
              </a:rPr>
              <a:t>    @nzigel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A2FD3B-61DC-4826-BE38-C38FCBADFCB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149" y="6089550"/>
            <a:ext cx="318848" cy="26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7046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425892" y="1844988"/>
            <a:ext cx="11780769" cy="3702851"/>
            <a:chOff x="1072804" y="809948"/>
            <a:chExt cx="12368360" cy="4268696"/>
          </a:xfrm>
        </p:grpSpPr>
        <p:sp>
          <p:nvSpPr>
            <p:cNvPr id="53" name="Cube 52"/>
            <p:cNvSpPr/>
            <p:nvPr/>
          </p:nvSpPr>
          <p:spPr>
            <a:xfrm flipH="1">
              <a:off x="2706570" y="2272416"/>
              <a:ext cx="1448554" cy="2059975"/>
            </a:xfrm>
            <a:prstGeom prst="cube">
              <a:avLst>
                <a:gd name="adj" fmla="val 43332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1803" tIns="55901" rIns="111803" bIns="559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201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Cube 53"/>
            <p:cNvSpPr/>
            <p:nvPr/>
          </p:nvSpPr>
          <p:spPr>
            <a:xfrm flipH="1">
              <a:off x="1619153" y="1887279"/>
              <a:ext cx="1285473" cy="2772546"/>
            </a:xfrm>
            <a:prstGeom prst="cube">
              <a:avLst>
                <a:gd name="adj" fmla="val 7575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1803" tIns="55901" rIns="111803" bIns="559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201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588133" y="4674779"/>
              <a:ext cx="317888" cy="4038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32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535475" y="4086304"/>
              <a:ext cx="558193" cy="4038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32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224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072804" y="2706235"/>
              <a:ext cx="558193" cy="4038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32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224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1570496" y="2062858"/>
              <a:ext cx="610442" cy="6252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28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last</a:t>
              </a:r>
            </a:p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28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layer</a:t>
              </a:r>
            </a:p>
          </p:txBody>
        </p:sp>
        <p:pic>
          <p:nvPicPr>
            <p:cNvPr id="59" name="picture" title="Image"/>
            <p:cNvPicPr/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70095" y="2273348"/>
              <a:ext cx="1866507" cy="1998483"/>
            </a:xfrm>
            <a:prstGeom prst="rect">
              <a:avLst/>
            </a:prstGeom>
            <a:scene3d>
              <a:camera prst="orthographicFront">
                <a:rot lat="1964095" lon="3707841" rev="82557"/>
              </a:camera>
              <a:lightRig rig="threePt" dir="t"/>
            </a:scene3d>
          </p:spPr>
        </p:pic>
        <p:sp>
          <p:nvSpPr>
            <p:cNvPr id="60" name="Cube 59"/>
            <p:cNvSpPr/>
            <p:nvPr/>
          </p:nvSpPr>
          <p:spPr>
            <a:xfrm flipH="1">
              <a:off x="4164178" y="2625503"/>
              <a:ext cx="2082296" cy="1642005"/>
            </a:xfrm>
            <a:prstGeom prst="cube">
              <a:avLst>
                <a:gd name="adj" fmla="val 27082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1803" tIns="55901" rIns="111803" bIns="559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201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Cube 60"/>
            <p:cNvSpPr/>
            <p:nvPr/>
          </p:nvSpPr>
          <p:spPr>
            <a:xfrm flipH="1">
              <a:off x="6300795" y="3014803"/>
              <a:ext cx="2435381" cy="1106343"/>
            </a:xfrm>
            <a:prstGeom prst="cube">
              <a:avLst>
                <a:gd name="adj" fmla="val 27082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1803" tIns="55901" rIns="111803" bIns="559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201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10930033" y="3453893"/>
              <a:ext cx="187206" cy="194276"/>
            </a:xfrm>
            <a:prstGeom prst="ellips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10930033" y="4139693"/>
              <a:ext cx="187206" cy="194276"/>
            </a:xfrm>
            <a:prstGeom prst="ellips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10930033" y="2768093"/>
              <a:ext cx="187206" cy="194276"/>
            </a:xfrm>
            <a:prstGeom prst="ellips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10930033" y="4825493"/>
              <a:ext cx="187206" cy="194276"/>
            </a:xfrm>
            <a:prstGeom prst="ellips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10928524" y="3796416"/>
              <a:ext cx="187206" cy="194276"/>
            </a:xfrm>
            <a:prstGeom prst="ellips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10928524" y="4482216"/>
              <a:ext cx="187206" cy="194276"/>
            </a:xfrm>
            <a:prstGeom prst="ellips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10928524" y="3110616"/>
              <a:ext cx="187206" cy="194276"/>
            </a:xfrm>
            <a:prstGeom prst="ellips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Oval 68"/>
            <p:cNvSpPr/>
            <p:nvPr/>
          </p:nvSpPr>
          <p:spPr bwMode="auto">
            <a:xfrm>
              <a:off x="10928524" y="2424816"/>
              <a:ext cx="187206" cy="194276"/>
            </a:xfrm>
            <a:prstGeom prst="ellips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532874" y="3655339"/>
              <a:ext cx="72000" cy="720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36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9744122" y="3655339"/>
              <a:ext cx="72000" cy="720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36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9955369" y="3655339"/>
              <a:ext cx="72000" cy="720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36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612192" y="809948"/>
              <a:ext cx="3307618" cy="440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36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ImageNet </a:t>
              </a:r>
              <a:r>
                <a:rPr kumimoji="0" lang="en-GB" sz="1836" b="1" i="0" u="none" strike="noStrike" kern="1200" cap="none" spc="0" normalizeH="0" baseline="0" noProof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ResNet</a:t>
              </a:r>
              <a:r>
                <a:rPr kumimoji="0" lang="en-GB" sz="1836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N layers</a:t>
              </a:r>
            </a:p>
          </p:txBody>
        </p:sp>
        <p:sp>
          <p:nvSpPr>
            <p:cNvPr id="118" name="Oval 117"/>
            <p:cNvSpPr/>
            <p:nvPr/>
          </p:nvSpPr>
          <p:spPr bwMode="auto">
            <a:xfrm>
              <a:off x="11797657" y="3453893"/>
              <a:ext cx="187206" cy="194276"/>
            </a:xfrm>
            <a:prstGeom prst="ellips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Oval 118"/>
            <p:cNvSpPr/>
            <p:nvPr/>
          </p:nvSpPr>
          <p:spPr bwMode="auto">
            <a:xfrm>
              <a:off x="11797657" y="4139693"/>
              <a:ext cx="187206" cy="194276"/>
            </a:xfrm>
            <a:prstGeom prst="ellips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 bwMode="auto">
            <a:xfrm>
              <a:off x="11797657" y="2768093"/>
              <a:ext cx="187206" cy="194276"/>
            </a:xfrm>
            <a:prstGeom prst="ellips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Oval 120"/>
            <p:cNvSpPr/>
            <p:nvPr/>
          </p:nvSpPr>
          <p:spPr bwMode="auto">
            <a:xfrm>
              <a:off x="11796148" y="3796416"/>
              <a:ext cx="187206" cy="194276"/>
            </a:xfrm>
            <a:prstGeom prst="ellips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Oval 121"/>
            <p:cNvSpPr/>
            <p:nvPr/>
          </p:nvSpPr>
          <p:spPr bwMode="auto">
            <a:xfrm>
              <a:off x="11796148" y="4482216"/>
              <a:ext cx="187206" cy="194276"/>
            </a:xfrm>
            <a:prstGeom prst="ellips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Oval 122"/>
            <p:cNvSpPr/>
            <p:nvPr/>
          </p:nvSpPr>
          <p:spPr bwMode="auto">
            <a:xfrm>
              <a:off x="11796148" y="3110616"/>
              <a:ext cx="187206" cy="194276"/>
            </a:xfrm>
            <a:prstGeom prst="ellipse">
              <a:avLst/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48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0386020" y="1726370"/>
              <a:ext cx="1238118" cy="6252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28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penultimate</a:t>
              </a:r>
            </a:p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28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layer</a:t>
              </a:r>
            </a:p>
          </p:txBody>
        </p:sp>
        <p:sp>
          <p:nvSpPr>
            <p:cNvPr id="125" name="Rectangle: Rounded Corners 124"/>
            <p:cNvSpPr/>
            <p:nvPr/>
          </p:nvSpPr>
          <p:spPr>
            <a:xfrm>
              <a:off x="12692579" y="2815618"/>
              <a:ext cx="748585" cy="691805"/>
            </a:xfrm>
            <a:prstGeom prst="roundRect">
              <a:avLst/>
            </a:prstGeom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28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tabby</a:t>
              </a:r>
            </a:p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28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cat</a:t>
              </a:r>
            </a:p>
          </p:txBody>
        </p:sp>
      </p:grpSp>
      <p:sp>
        <p:nvSpPr>
          <p:cNvPr id="2" name="Right Brace 1"/>
          <p:cNvSpPr/>
          <p:nvPr/>
        </p:nvSpPr>
        <p:spPr>
          <a:xfrm rot="16200000">
            <a:off x="6183655" y="-2158986"/>
            <a:ext cx="340921" cy="916735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0937793" y="3929130"/>
            <a:ext cx="40577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75481" y="295274"/>
            <a:ext cx="11887878" cy="917575"/>
          </a:xfrm>
        </p:spPr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Solution: 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269118290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96940" y="1523371"/>
            <a:ext cx="11986206" cy="5235760"/>
            <a:chOff x="136659" y="203705"/>
            <a:chExt cx="13889647" cy="5961705"/>
          </a:xfrm>
        </p:grpSpPr>
        <p:cxnSp>
          <p:nvCxnSpPr>
            <p:cNvPr id="39" name="Straight Arrow Connector 38"/>
            <p:cNvCxnSpPr>
              <a:cxnSpLocks/>
            </p:cNvCxnSpPr>
            <p:nvPr/>
          </p:nvCxnSpPr>
          <p:spPr>
            <a:xfrm>
              <a:off x="9786796" y="3701716"/>
              <a:ext cx="139423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Cube 70"/>
            <p:cNvSpPr/>
            <p:nvPr/>
          </p:nvSpPr>
          <p:spPr>
            <a:xfrm flipH="1">
              <a:off x="1944794" y="2272416"/>
              <a:ext cx="1448554" cy="2059975"/>
            </a:xfrm>
            <a:prstGeom prst="cube">
              <a:avLst>
                <a:gd name="adj" fmla="val 43332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1803" tIns="55901" rIns="111803" bIns="559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201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592590" y="4674779"/>
              <a:ext cx="350869" cy="3989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32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27467" y="4086304"/>
              <a:ext cx="616106" cy="3989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32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224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36659" y="2735825"/>
              <a:ext cx="616106" cy="3989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32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224</a:t>
              </a:r>
            </a:p>
          </p:txBody>
        </p:sp>
        <p:sp>
          <p:nvSpPr>
            <p:cNvPr id="75" name="Cube 74"/>
            <p:cNvSpPr/>
            <p:nvPr/>
          </p:nvSpPr>
          <p:spPr>
            <a:xfrm flipH="1">
              <a:off x="3402402" y="2625503"/>
              <a:ext cx="2082296" cy="1642005"/>
            </a:xfrm>
            <a:prstGeom prst="cube">
              <a:avLst>
                <a:gd name="adj" fmla="val 27082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1803" tIns="55901" rIns="111803" bIns="559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201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Cube 75"/>
            <p:cNvSpPr/>
            <p:nvPr/>
          </p:nvSpPr>
          <p:spPr>
            <a:xfrm flipH="1">
              <a:off x="5539019" y="3014803"/>
              <a:ext cx="2435381" cy="1106343"/>
            </a:xfrm>
            <a:prstGeom prst="cube">
              <a:avLst>
                <a:gd name="adj" fmla="val 27082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1803" tIns="55901" rIns="111803" bIns="559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201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9306686" y="2424817"/>
              <a:ext cx="188715" cy="2594953"/>
              <a:chOff x="9824418" y="2424816"/>
              <a:chExt cx="188715" cy="2594953"/>
            </a:xfrm>
          </p:grpSpPr>
          <p:sp>
            <p:nvSpPr>
              <p:cNvPr id="78" name="Oval 77"/>
              <p:cNvSpPr/>
              <p:nvPr/>
            </p:nvSpPr>
            <p:spPr bwMode="auto">
              <a:xfrm>
                <a:off x="9825927" y="3453893"/>
                <a:ext cx="187206" cy="194276"/>
              </a:xfrm>
              <a:prstGeom prst="ellips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28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48" b="0" i="0" u="none" strike="noStrike" kern="1200" cap="none" spc="0" normalizeH="0" baseline="0" noProof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9825927" y="4139693"/>
                <a:ext cx="187206" cy="194276"/>
              </a:xfrm>
              <a:prstGeom prst="ellips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28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48" b="0" i="0" u="none" strike="noStrike" kern="1200" cap="none" spc="0" normalizeH="0" baseline="0" noProof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9825927" y="2768093"/>
                <a:ext cx="187206" cy="194276"/>
              </a:xfrm>
              <a:prstGeom prst="ellips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28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48" b="0" i="0" u="none" strike="noStrike" kern="1200" cap="none" spc="0" normalizeH="0" baseline="0" noProof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9825927" y="4825493"/>
                <a:ext cx="187206" cy="194276"/>
              </a:xfrm>
              <a:prstGeom prst="ellips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28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48" b="0" i="0" u="none" strike="noStrike" kern="1200" cap="none" spc="0" normalizeH="0" baseline="0" noProof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9824418" y="3796416"/>
                <a:ext cx="187206" cy="194276"/>
              </a:xfrm>
              <a:prstGeom prst="ellips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28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48" b="0" i="0" u="none" strike="noStrike" kern="1200" cap="none" spc="0" normalizeH="0" baseline="0" noProof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>
                <a:off x="9824418" y="4482216"/>
                <a:ext cx="187206" cy="194276"/>
              </a:xfrm>
              <a:prstGeom prst="ellips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28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48" b="0" i="0" u="none" strike="noStrike" kern="1200" cap="none" spc="0" normalizeH="0" baseline="0" noProof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 bwMode="auto">
              <a:xfrm>
                <a:off x="9824418" y="3110616"/>
                <a:ext cx="187206" cy="194276"/>
              </a:xfrm>
              <a:prstGeom prst="ellips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28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48" b="0" i="0" u="none" strike="noStrike" kern="1200" cap="none" spc="0" normalizeH="0" baseline="0" noProof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 bwMode="auto">
              <a:xfrm>
                <a:off x="9824418" y="2424816"/>
                <a:ext cx="187206" cy="194276"/>
              </a:xfrm>
              <a:prstGeom prst="ellipse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28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48" b="0" i="0" u="none" strike="noStrike" kern="1200" cap="none" spc="0" normalizeH="0" baseline="0" noProof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6" name="Oval 85"/>
            <p:cNvSpPr/>
            <p:nvPr/>
          </p:nvSpPr>
          <p:spPr>
            <a:xfrm>
              <a:off x="8390857" y="3655339"/>
              <a:ext cx="72000" cy="720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36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8602105" y="3655339"/>
              <a:ext cx="72000" cy="720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36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8813352" y="3655339"/>
              <a:ext cx="72000" cy="720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36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4317423" y="4861708"/>
              <a:ext cx="2291337" cy="3989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32" b="1" i="0" u="none" strike="noStrike" kern="1200" cap="none" spc="0" normalizeH="0" baseline="0" noProof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ResNet</a:t>
              </a:r>
              <a:r>
                <a:rPr kumimoji="0" lang="en-GB" sz="1632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N-1 layers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8699954" y="1726371"/>
              <a:ext cx="1366573" cy="6176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28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penultimate</a:t>
              </a:r>
            </a:p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28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layer</a:t>
              </a: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268405" y="2451982"/>
              <a:ext cx="2308499" cy="1801508"/>
              <a:chOff x="1582851" y="4996006"/>
              <a:chExt cx="2308499" cy="1801508"/>
            </a:xfrm>
          </p:grpSpPr>
          <p:pic>
            <p:nvPicPr>
              <p:cNvPr id="92" name="Picture 91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091350" y="4997515"/>
                <a:ext cx="1800000" cy="1799999"/>
              </a:xfrm>
              <a:prstGeom prst="rect">
                <a:avLst/>
              </a:prstGeom>
              <a:scene3d>
                <a:camera prst="orthographicFront">
                  <a:rot lat="1962000" lon="3708000" rev="84000"/>
                </a:camera>
                <a:lightRig rig="threePt" dir="t"/>
              </a:scene3d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836355" y="4996006"/>
                <a:ext cx="1800000" cy="1799999"/>
              </a:xfrm>
              <a:prstGeom prst="rect">
                <a:avLst/>
              </a:prstGeom>
              <a:scene3d>
                <a:camera prst="orthographicFront">
                  <a:rot lat="1962000" lon="3708000" rev="84000"/>
                </a:camera>
                <a:lightRig rig="threePt" dir="t"/>
              </a:scene3d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582851" y="4996007"/>
                <a:ext cx="1800000" cy="1799999"/>
              </a:xfrm>
              <a:prstGeom prst="rect">
                <a:avLst/>
              </a:prstGeom>
              <a:scene3d>
                <a:camera prst="orthographicFront">
                  <a:rot lat="1962000" lon="3708000" rev="84000"/>
                </a:camera>
                <a:lightRig rig="threePt" dir="t"/>
              </a:scene3d>
            </p:spPr>
          </p:pic>
        </p:grpSp>
        <p:pic>
          <p:nvPicPr>
            <p:cNvPr id="95" name="Graphic 94" descr="Hierarchy"/>
            <p:cNvPicPr>
              <a:picLocks noChangeAspect="1"/>
            </p:cNvPicPr>
            <p:nvPr/>
          </p:nvPicPr>
          <p:blipFill>
            <a:blip r:embed="rId6" cstate="email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72736" y="2994298"/>
              <a:ext cx="1189776" cy="1189776"/>
            </a:xfrm>
            <a:prstGeom prst="rect">
              <a:avLst/>
            </a:prstGeom>
          </p:spPr>
        </p:pic>
        <p:cxnSp>
          <p:nvCxnSpPr>
            <p:cNvPr id="96" name="Straight Connector 95"/>
            <p:cNvCxnSpPr/>
            <p:nvPr/>
          </p:nvCxnSpPr>
          <p:spPr>
            <a:xfrm>
              <a:off x="10482218" y="235390"/>
              <a:ext cx="0" cy="5930020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97" name="Rectangle: Rounded Corners 96"/>
            <p:cNvSpPr/>
            <p:nvPr/>
          </p:nvSpPr>
          <p:spPr>
            <a:xfrm>
              <a:off x="13119638" y="3338795"/>
              <a:ext cx="906668" cy="683306"/>
            </a:xfrm>
            <a:prstGeom prst="roundRect">
              <a:avLst/>
            </a:prstGeom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28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no</a:t>
              </a:r>
            </a:p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28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cancer</a:t>
              </a:r>
            </a:p>
          </p:txBody>
        </p:sp>
        <p:cxnSp>
          <p:nvCxnSpPr>
            <p:cNvPr id="98" name="Straight Arrow Connector 97"/>
            <p:cNvCxnSpPr>
              <a:cxnSpLocks/>
            </p:cNvCxnSpPr>
            <p:nvPr/>
          </p:nvCxnSpPr>
          <p:spPr>
            <a:xfrm>
              <a:off x="12496433" y="3685115"/>
              <a:ext cx="40644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/>
            <p:nvPr/>
          </p:nvSpPr>
          <p:spPr>
            <a:xfrm>
              <a:off x="9037167" y="279864"/>
              <a:ext cx="1245094" cy="7634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36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CNTK</a:t>
              </a:r>
            </a:p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36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(53min)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0514429" y="278003"/>
              <a:ext cx="1529277" cy="7634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36" b="1" i="0" u="none" strike="noStrike" kern="1200" cap="none" spc="0" normalizeH="0" baseline="0" noProof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LightGBM</a:t>
              </a:r>
              <a:endParaRPr kumimoji="0" lang="en-GB" sz="1836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36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(2min)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1028746" y="4800955"/>
              <a:ext cx="1703499" cy="3989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32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Boosted tree</a:t>
              </a: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656191" y="938544"/>
              <a:ext cx="783306" cy="611277"/>
              <a:chOff x="1582851" y="4996006"/>
              <a:chExt cx="2308499" cy="1801508"/>
            </a:xfrm>
          </p:grpSpPr>
          <p:pic>
            <p:nvPicPr>
              <p:cNvPr id="103" name="Picture 102"/>
              <p:cNvPicPr>
                <a:picLocks noChangeAspect="1"/>
              </p:cNvPicPr>
              <p:nvPr/>
            </p:nvPicPr>
            <p:blipFill rotWithShape="1"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091350" y="4997515"/>
                <a:ext cx="1800000" cy="1799999"/>
              </a:xfrm>
              <a:prstGeom prst="rect">
                <a:avLst/>
              </a:prstGeom>
              <a:scene3d>
                <a:camera prst="orthographicFront">
                  <a:rot lat="1962000" lon="3708000" rev="84000"/>
                </a:camera>
                <a:lightRig rig="threePt" dir="t"/>
              </a:scene3d>
            </p:spPr>
          </p:pic>
          <p:pic>
            <p:nvPicPr>
              <p:cNvPr id="104" name="Picture 103"/>
              <p:cNvPicPr>
                <a:picLocks noChangeAspect="1"/>
              </p:cNvPicPr>
              <p:nvPr/>
            </p:nvPicPr>
            <p:blipFill rotWithShape="1">
              <a:blip r:embed="rId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836355" y="4996006"/>
                <a:ext cx="1800000" cy="1799999"/>
              </a:xfrm>
              <a:prstGeom prst="rect">
                <a:avLst/>
              </a:prstGeom>
              <a:scene3d>
                <a:camera prst="orthographicFront">
                  <a:rot lat="1962000" lon="3708000" rev="84000"/>
                </a:camera>
                <a:lightRig rig="threePt" dir="t"/>
              </a:scene3d>
            </p:spPr>
          </p:pic>
          <p:pic>
            <p:nvPicPr>
              <p:cNvPr id="105" name="Picture 104"/>
              <p:cNvPicPr>
                <a:picLocks noChangeAspect="1"/>
              </p:cNvPicPr>
              <p:nvPr/>
            </p:nvPicPr>
            <p:blipFill rotWithShape="1">
              <a:blip r:embed="rId10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582851" y="4996007"/>
                <a:ext cx="1800000" cy="1799999"/>
              </a:xfrm>
              <a:prstGeom prst="rect">
                <a:avLst/>
              </a:prstGeom>
              <a:scene3d>
                <a:camera prst="orthographicFront">
                  <a:rot lat="1962000" lon="3708000" rev="84000"/>
                </a:camera>
                <a:lightRig rig="threePt" dir="t"/>
              </a:scene3d>
            </p:spPr>
          </p:pic>
        </p:grpSp>
        <p:grpSp>
          <p:nvGrpSpPr>
            <p:cNvPr id="106" name="Group 105"/>
            <p:cNvGrpSpPr/>
            <p:nvPr/>
          </p:nvGrpSpPr>
          <p:grpSpPr>
            <a:xfrm>
              <a:off x="636575" y="203705"/>
              <a:ext cx="783306" cy="611277"/>
              <a:chOff x="1582851" y="4996006"/>
              <a:chExt cx="2308499" cy="1801508"/>
            </a:xfrm>
          </p:grpSpPr>
          <p:pic>
            <p:nvPicPr>
              <p:cNvPr id="107" name="Picture 106"/>
              <p:cNvPicPr>
                <a:picLocks noChangeAspect="1"/>
              </p:cNvPicPr>
              <p:nvPr/>
            </p:nvPicPr>
            <p:blipFill rotWithShape="1"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091350" y="4997515"/>
                <a:ext cx="1800000" cy="1799999"/>
              </a:xfrm>
              <a:prstGeom prst="rect">
                <a:avLst/>
              </a:prstGeom>
              <a:scene3d>
                <a:camera prst="orthographicFront">
                  <a:rot lat="1962000" lon="3708000" rev="84000"/>
                </a:camera>
                <a:lightRig rig="threePt" dir="t"/>
              </a:scene3d>
            </p:spPr>
          </p:pic>
          <p:pic>
            <p:nvPicPr>
              <p:cNvPr id="108" name="Picture 107"/>
              <p:cNvPicPr>
                <a:picLocks noChangeAspect="1"/>
              </p:cNvPicPr>
              <p:nvPr/>
            </p:nvPicPr>
            <p:blipFill rotWithShape="1">
              <a:blip r:embed="rId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836355" y="4996006"/>
                <a:ext cx="1800000" cy="1799999"/>
              </a:xfrm>
              <a:prstGeom prst="rect">
                <a:avLst/>
              </a:prstGeom>
              <a:scene3d>
                <a:camera prst="orthographicFront">
                  <a:rot lat="1962000" lon="3708000" rev="84000"/>
                </a:camera>
                <a:lightRig rig="threePt" dir="t"/>
              </a:scene3d>
            </p:spPr>
          </p:pic>
          <p:pic>
            <p:nvPicPr>
              <p:cNvPr id="109" name="Picture 108"/>
              <p:cNvPicPr>
                <a:picLocks noChangeAspect="1"/>
              </p:cNvPicPr>
              <p:nvPr/>
            </p:nvPicPr>
            <p:blipFill rotWithShape="1">
              <a:blip r:embed="rId10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582851" y="4996007"/>
                <a:ext cx="1800000" cy="1799999"/>
              </a:xfrm>
              <a:prstGeom prst="rect">
                <a:avLst/>
              </a:prstGeom>
              <a:scene3d>
                <a:camera prst="orthographicFront">
                  <a:rot lat="1962000" lon="3708000" rev="84000"/>
                </a:camera>
                <a:lightRig rig="threePt" dir="t"/>
              </a:scene3d>
            </p:spPr>
          </p:pic>
        </p:grpSp>
        <p:sp>
          <p:nvSpPr>
            <p:cNvPr id="110" name="Rectangle 109"/>
            <p:cNvSpPr/>
            <p:nvPr/>
          </p:nvSpPr>
          <p:spPr>
            <a:xfrm>
              <a:off x="1346005" y="576399"/>
              <a:ext cx="1148322" cy="6176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28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k batch </a:t>
              </a:r>
            </a:p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28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of images</a:t>
              </a:r>
            </a:p>
          </p:txBody>
        </p:sp>
        <p:cxnSp>
          <p:nvCxnSpPr>
            <p:cNvPr id="111" name="Straight Arrow Connector 110"/>
            <p:cNvCxnSpPr>
              <a:cxnSpLocks/>
            </p:cNvCxnSpPr>
            <p:nvPr/>
          </p:nvCxnSpPr>
          <p:spPr>
            <a:xfrm rot="5400000">
              <a:off x="834061" y="1854817"/>
              <a:ext cx="40644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2554521" y="701639"/>
              <a:ext cx="1389988" cy="3624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28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=   1 patient</a:t>
              </a:r>
            </a:p>
          </p:txBody>
        </p:sp>
        <p:sp>
          <p:nvSpPr>
            <p:cNvPr id="113" name="Rectangle: Rounded Corners 112"/>
            <p:cNvSpPr/>
            <p:nvPr/>
          </p:nvSpPr>
          <p:spPr>
            <a:xfrm>
              <a:off x="9849993" y="3430096"/>
              <a:ext cx="1022644" cy="400971"/>
            </a:xfrm>
            <a:prstGeom prst="roundRect">
              <a:avLst/>
            </a:prstGeom>
            <a:ln w="1905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28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features</a:t>
              </a:r>
              <a:endParaRPr kumimoji="0" lang="en-GB" sz="1836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cxnSp>
        <p:nvCxnSpPr>
          <p:cNvPr id="127" name="Straight Arrow Connector 126"/>
          <p:cNvCxnSpPr>
            <a:stCxn id="95" idx="3"/>
          </p:cNvCxnSpPr>
          <p:nvPr/>
        </p:nvCxnSpPr>
        <p:spPr>
          <a:xfrm>
            <a:off x="10933654" y="4496608"/>
            <a:ext cx="455234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275481" y="295274"/>
            <a:ext cx="11887878" cy="917575"/>
          </a:xfrm>
        </p:spPr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Solution: 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69755219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Deep Neural Networks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13581" y="1675796"/>
            <a:ext cx="2704710" cy="3084472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solidFill>
                  <a:srgbClr val="0078D7"/>
                </a:solidFill>
              </a:rPr>
              <a:t>Deep Convolutional Neural Network (DCNN)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/>
            </a:pPr>
            <a:r>
              <a:rPr kumimoji="0" lang="en-US" sz="204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Computer Vision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170669" y="1443526"/>
            <a:ext cx="0" cy="48495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195752" y="1443529"/>
            <a:ext cx="0" cy="48495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257867" y="1443561"/>
            <a:ext cx="0" cy="48495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 txBox="1">
            <a:spLocks/>
          </p:cNvSpPr>
          <p:nvPr/>
        </p:nvSpPr>
        <p:spPr>
          <a:xfrm>
            <a:off x="3500467" y="1673888"/>
            <a:ext cx="2400796" cy="2889932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solidFill>
                  <a:srgbClr val="0078D7"/>
                </a:solidFill>
              </a:rPr>
              <a:t>Recurrent Neural Network (RNN)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/>
            </a:pPr>
            <a:r>
              <a:rPr kumimoji="0" lang="en-US" sz="204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Natural Language Processing</a:t>
            </a: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6410042" y="1675795"/>
            <a:ext cx="2797073" cy="2607419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solidFill>
                  <a:srgbClr val="0078D7"/>
                </a:solidFill>
              </a:rPr>
              <a:t>Deep Belief Neural Network (DBNN)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/>
            </a:pPr>
            <a:r>
              <a:rPr kumimoji="0" lang="en-US" sz="204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Speech and Music</a:t>
            </a:r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9495587" y="1673887"/>
            <a:ext cx="2773642" cy="3203928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3200" dirty="0">
                <a:solidFill>
                  <a:srgbClr val="0078D7"/>
                </a:solidFill>
              </a:rPr>
              <a:t>Deep Reinforcement Learning (DQN)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2040" kern="0" dirty="0">
                <a:solidFill>
                  <a:sysClr val="windowText" lastClr="000000"/>
                </a:solidFill>
              </a:rPr>
              <a:t>How agents should act to maximize reward (Gaming)</a:t>
            </a:r>
          </a:p>
        </p:txBody>
      </p:sp>
    </p:spTree>
    <p:extLst>
      <p:ext uri="{BB962C8B-B14F-4D97-AF65-F5344CB8AC3E}">
        <p14:creationId xmlns:p14="http://schemas.microsoft.com/office/powerpoint/2010/main" val="2509608821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32A94B-2A37-403B-B1C3-E6BFE212C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184894"/>
            <a:ext cx="10726460" cy="1167058"/>
          </a:xfrm>
        </p:spPr>
        <p:txBody>
          <a:bodyPr/>
          <a:lstStyle/>
          <a:p>
            <a:r>
              <a:rPr lang="en-US" dirty="0"/>
              <a:t>Supervised CNNs are everywhere</a:t>
            </a:r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3DB1E-0B58-43BE-A8ED-0F855BF995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638" y="1553046"/>
            <a:ext cx="5472608" cy="5269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91685D-153B-4265-83A3-A82D2F264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213" y="1521646"/>
            <a:ext cx="6254989" cy="50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36328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1957459"/>
          </a:xfrm>
        </p:spPr>
        <p:txBody>
          <a:bodyPr/>
          <a:lstStyle/>
          <a:p>
            <a:r>
              <a:rPr lang="en-US" sz="3200" dirty="0"/>
              <a:t>Custom Vision Service is an easy-to-use tool for prototyping, improving, and deploying a </a:t>
            </a:r>
            <a:r>
              <a:rPr lang="en-US" sz="3200" u="sng" dirty="0"/>
              <a:t>custom</a:t>
            </a:r>
            <a:r>
              <a:rPr lang="en-US" sz="3200" dirty="0"/>
              <a:t> image classifier to a cloud service, without any background in computer vision or deep learning required.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EA5D4F-4C0E-4A0E-9850-59A13659DEBA}"/>
              </a:ext>
            </a:extLst>
          </p:cNvPr>
          <p:cNvSpPr/>
          <p:nvPr/>
        </p:nvSpPr>
        <p:spPr bwMode="auto">
          <a:xfrm>
            <a:off x="1798637" y="3268662"/>
            <a:ext cx="1295400" cy="144780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562D4F-7F65-4C7A-A14B-0D7E83259391}"/>
              </a:ext>
            </a:extLst>
          </p:cNvPr>
          <p:cNvSpPr/>
          <p:nvPr/>
        </p:nvSpPr>
        <p:spPr bwMode="auto">
          <a:xfrm>
            <a:off x="1951037" y="3421062"/>
            <a:ext cx="1295400" cy="144780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8D9E59-5880-4483-9310-625CEBC0B611}"/>
              </a:ext>
            </a:extLst>
          </p:cNvPr>
          <p:cNvSpPr/>
          <p:nvPr/>
        </p:nvSpPr>
        <p:spPr bwMode="auto">
          <a:xfrm>
            <a:off x="2103437" y="3573462"/>
            <a:ext cx="1295400" cy="144780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E693AB-D368-4785-BECC-0631EA7B05EC}"/>
              </a:ext>
            </a:extLst>
          </p:cNvPr>
          <p:cNvSpPr/>
          <p:nvPr/>
        </p:nvSpPr>
        <p:spPr bwMode="auto">
          <a:xfrm>
            <a:off x="1798637" y="5097462"/>
            <a:ext cx="1295400" cy="144780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2D42D5-384A-468F-B79F-13D9C56CB1FE}"/>
              </a:ext>
            </a:extLst>
          </p:cNvPr>
          <p:cNvSpPr/>
          <p:nvPr/>
        </p:nvSpPr>
        <p:spPr bwMode="auto">
          <a:xfrm>
            <a:off x="1951037" y="5249862"/>
            <a:ext cx="1295400" cy="144780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0ACC7-3EDE-4FA4-AF15-763AF78D55AD}"/>
              </a:ext>
            </a:extLst>
          </p:cNvPr>
          <p:cNvSpPr/>
          <p:nvPr/>
        </p:nvSpPr>
        <p:spPr bwMode="auto">
          <a:xfrm>
            <a:off x="2103437" y="5402262"/>
            <a:ext cx="1295400" cy="144780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09CEE7B-6BC8-4635-BC17-7AD24735AFCD}"/>
              </a:ext>
            </a:extLst>
          </p:cNvPr>
          <p:cNvSpPr/>
          <p:nvPr/>
        </p:nvSpPr>
        <p:spPr bwMode="auto">
          <a:xfrm>
            <a:off x="3856037" y="3878262"/>
            <a:ext cx="1371600" cy="762000"/>
          </a:xfrm>
          <a:prstGeom prst="rightArrow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D35F9EA-96B9-49C7-89A0-607E5B2D280C}"/>
              </a:ext>
            </a:extLst>
          </p:cNvPr>
          <p:cNvSpPr/>
          <p:nvPr/>
        </p:nvSpPr>
        <p:spPr bwMode="auto">
          <a:xfrm>
            <a:off x="3856037" y="5707062"/>
            <a:ext cx="1371600" cy="762000"/>
          </a:xfrm>
          <a:prstGeom prst="rightArrow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Graphic 11" descr="Cat">
            <a:extLst>
              <a:ext uri="{FF2B5EF4-FFF2-40B4-BE49-F238E27FC236}">
                <a16:creationId xmlns:a16="http://schemas.microsoft.com/office/drawing/2014/main" id="{4DDDD3B8-6A56-4034-BC02-511184580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3937" y="3840162"/>
            <a:ext cx="914400" cy="914400"/>
          </a:xfrm>
          <a:prstGeom prst="rect">
            <a:avLst/>
          </a:prstGeom>
        </p:spPr>
      </p:pic>
      <p:pic>
        <p:nvPicPr>
          <p:cNvPr id="14" name="Graphic 13" descr="Dog">
            <a:extLst>
              <a:ext uri="{FF2B5EF4-FFF2-40B4-BE49-F238E27FC236}">
                <a16:creationId xmlns:a16="http://schemas.microsoft.com/office/drawing/2014/main" id="{40BFD7E9-81DB-4465-929A-064A9D9DC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3937" y="5630862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224C49-4A7E-4E55-9E95-A4DE9CE62D18}"/>
              </a:ext>
            </a:extLst>
          </p:cNvPr>
          <p:cNvSpPr txBox="1"/>
          <p:nvPr/>
        </p:nvSpPr>
        <p:spPr>
          <a:xfrm>
            <a:off x="274638" y="3878262"/>
            <a:ext cx="137159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“cat”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B9681E-08DA-4156-96C9-959A701B460F}"/>
              </a:ext>
            </a:extLst>
          </p:cNvPr>
          <p:cNvSpPr txBox="1"/>
          <p:nvPr/>
        </p:nvSpPr>
        <p:spPr>
          <a:xfrm>
            <a:off x="274638" y="5630862"/>
            <a:ext cx="137159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“dog”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C676D2B-802F-40E5-8090-1A647CFC15FB}"/>
              </a:ext>
            </a:extLst>
          </p:cNvPr>
          <p:cNvGrpSpPr/>
          <p:nvPr/>
        </p:nvGrpSpPr>
        <p:grpSpPr>
          <a:xfrm>
            <a:off x="9342437" y="4085627"/>
            <a:ext cx="2286000" cy="1871270"/>
            <a:chOff x="9342437" y="4085627"/>
            <a:chExt cx="2286000" cy="187127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9F89009-16DC-48D3-93A8-D21D8D5FBC29}"/>
                </a:ext>
              </a:extLst>
            </p:cNvPr>
            <p:cNvSpPr/>
            <p:nvPr/>
          </p:nvSpPr>
          <p:spPr bwMode="auto">
            <a:xfrm>
              <a:off x="9342437" y="4085627"/>
              <a:ext cx="2286000" cy="187127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Model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" name="Graphic 19" descr="Head with Gears">
              <a:extLst>
                <a:ext uri="{FF2B5EF4-FFF2-40B4-BE49-F238E27FC236}">
                  <a16:creationId xmlns:a16="http://schemas.microsoft.com/office/drawing/2014/main" id="{9ABEEE21-8725-45AE-A24F-677DD4FCC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28237" y="4813897"/>
              <a:ext cx="914400" cy="914400"/>
            </a:xfrm>
            <a:prstGeom prst="rect">
              <a:avLst/>
            </a:prstGeom>
          </p:spPr>
        </p:pic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737FE63-910F-45AF-A822-C5CCA56F609F}"/>
              </a:ext>
            </a:extLst>
          </p:cNvPr>
          <p:cNvSpPr/>
          <p:nvPr/>
        </p:nvSpPr>
        <p:spPr bwMode="auto">
          <a:xfrm>
            <a:off x="7742237" y="4509097"/>
            <a:ext cx="1371600" cy="762000"/>
          </a:xfrm>
          <a:prstGeom prst="rightArrow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1324F8F-8660-4863-B740-F8C08D4A9F6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321" y="4448750"/>
            <a:ext cx="1257316" cy="126167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154CD3-6EB8-4D01-9CEB-50707EF5C891}"/>
              </a:ext>
            </a:extLst>
          </p:cNvPr>
          <p:cNvSpPr txBox="1"/>
          <p:nvPr/>
        </p:nvSpPr>
        <p:spPr>
          <a:xfrm>
            <a:off x="5303837" y="3804598"/>
            <a:ext cx="26670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Custom Vision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64699D-C4AE-4461-B4BF-1699884D109D}"/>
              </a:ext>
            </a:extLst>
          </p:cNvPr>
          <p:cNvSpPr/>
          <p:nvPr/>
        </p:nvSpPr>
        <p:spPr bwMode="auto">
          <a:xfrm>
            <a:off x="2103437" y="4411662"/>
            <a:ext cx="1295400" cy="144780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17AD4E2-A339-475F-AE0E-BBC877F28675}"/>
              </a:ext>
            </a:extLst>
          </p:cNvPr>
          <p:cNvSpPr/>
          <p:nvPr/>
        </p:nvSpPr>
        <p:spPr bwMode="auto">
          <a:xfrm>
            <a:off x="3856037" y="4716462"/>
            <a:ext cx="1371600" cy="762000"/>
          </a:xfrm>
          <a:prstGeom prst="rightArrow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6" name="Graphic 25" descr="Dog">
            <a:extLst>
              <a:ext uri="{FF2B5EF4-FFF2-40B4-BE49-F238E27FC236}">
                <a16:creationId xmlns:a16="http://schemas.microsoft.com/office/drawing/2014/main" id="{A62874EA-0F98-4224-B90B-BC233A51C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3937" y="4640262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A1DD12-6DBC-4B7A-845D-66F7961E5225}"/>
              </a:ext>
            </a:extLst>
          </p:cNvPr>
          <p:cNvSpPr txBox="1"/>
          <p:nvPr/>
        </p:nvSpPr>
        <p:spPr>
          <a:xfrm>
            <a:off x="9818637" y="6034851"/>
            <a:ext cx="137159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“dog”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C249384C-4CBF-48D9-A3D0-54272789CC7A}"/>
              </a:ext>
            </a:extLst>
          </p:cNvPr>
          <p:cNvSpPr/>
          <p:nvPr/>
        </p:nvSpPr>
        <p:spPr bwMode="auto">
          <a:xfrm>
            <a:off x="8351837" y="4716462"/>
            <a:ext cx="1371600" cy="762000"/>
          </a:xfrm>
          <a:prstGeom prst="rightArrow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52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svg="http://schemas.microsoft.com/office/drawing/2016/SVG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40363E-7 2.03813E-6 L -0.00306 -0.1395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" y="-69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8 -4.70268E-6 L -0.31248 -4.70268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 animBg="1"/>
      <p:bldP spid="9" grpId="0" animBg="1"/>
      <p:bldP spid="10" grpId="0" animBg="1"/>
      <p:bldP spid="3" grpId="0" animBg="1"/>
      <p:bldP spid="11" grpId="0" animBg="1"/>
      <p:bldP spid="15" grpId="0"/>
      <p:bldP spid="18" grpId="0"/>
      <p:bldP spid="21" grpId="0" animBg="1"/>
      <p:bldP spid="24" grpId="0"/>
      <p:bldP spid="22" grpId="0" animBg="1"/>
      <p:bldP spid="25" grpId="0" animBg="1"/>
      <p:bldP spid="28" grpId="0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51EB83F-AE38-4D24-8EBC-AE9E87898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16" y="66135"/>
            <a:ext cx="11887878" cy="917575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The Microsoft AI platform: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Azure+AI</a:t>
            </a:r>
            <a:b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48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Cloud-powered AI for every developer </a:t>
            </a:r>
            <a:b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1022441-B84D-4793-B68D-9B66701BB69B}"/>
              </a:ext>
            </a:extLst>
          </p:cNvPr>
          <p:cNvSpPr/>
          <p:nvPr/>
        </p:nvSpPr>
        <p:spPr bwMode="auto">
          <a:xfrm>
            <a:off x="280987" y="1472884"/>
            <a:ext cx="8138127" cy="2140953"/>
          </a:xfrm>
          <a:prstGeom prst="rect">
            <a:avLst/>
          </a:prstGeom>
          <a:solidFill>
            <a:srgbClr val="000103"/>
          </a:solidFill>
          <a:ln w="15875">
            <a:solidFill>
              <a:schemeClr val="bg1"/>
            </a:solidFill>
            <a:prstDash val="solid"/>
            <a:headEnd type="none"/>
            <a:tailEnd type="non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B63EB57-8372-4346-A283-73E87023223A}"/>
              </a:ext>
            </a:extLst>
          </p:cNvPr>
          <p:cNvSpPr/>
          <p:nvPr/>
        </p:nvSpPr>
        <p:spPr bwMode="auto">
          <a:xfrm>
            <a:off x="280987" y="3650940"/>
            <a:ext cx="8138127" cy="2501739"/>
          </a:xfrm>
          <a:prstGeom prst="rect">
            <a:avLst/>
          </a:prstGeom>
          <a:solidFill>
            <a:srgbClr val="000103"/>
          </a:solidFill>
          <a:ln w="15875">
            <a:solidFill>
              <a:schemeClr val="bg1"/>
            </a:solidFill>
            <a:prstDash val="solid"/>
            <a:headEnd type="none"/>
            <a:tailEnd type="non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AEE5EA5-8C6C-4908-9490-D75C05F19D21}"/>
              </a:ext>
            </a:extLst>
          </p:cNvPr>
          <p:cNvSpPr/>
          <p:nvPr/>
        </p:nvSpPr>
        <p:spPr bwMode="auto">
          <a:xfrm>
            <a:off x="8460205" y="1472885"/>
            <a:ext cx="3600652" cy="4679794"/>
          </a:xfrm>
          <a:prstGeom prst="rect">
            <a:avLst/>
          </a:prstGeom>
          <a:solidFill>
            <a:srgbClr val="000103"/>
          </a:solidFill>
          <a:ln w="15875">
            <a:solidFill>
              <a:schemeClr val="bg1"/>
            </a:solidFill>
            <a:prstDash val="solid"/>
            <a:headEnd type="none"/>
            <a:tailEnd type="non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96EDA7D-479A-478F-A192-E1E20C10FC85}"/>
              </a:ext>
            </a:extLst>
          </p:cNvPr>
          <p:cNvGrpSpPr/>
          <p:nvPr/>
        </p:nvGrpSpPr>
        <p:grpSpPr>
          <a:xfrm>
            <a:off x="502385" y="2235253"/>
            <a:ext cx="7765683" cy="1050429"/>
            <a:chOff x="491715" y="2191624"/>
            <a:chExt cx="7614106" cy="1029926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84138059-581A-4A36-8CB7-AEB9344CBE60}"/>
                </a:ext>
              </a:extLst>
            </p:cNvPr>
            <p:cNvSpPr/>
            <p:nvPr/>
          </p:nvSpPr>
          <p:spPr bwMode="auto">
            <a:xfrm>
              <a:off x="491715" y="2604627"/>
              <a:ext cx="2084994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Bot Framework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CCC5988-E796-4BDE-93F3-79E63CDCE37D}"/>
                </a:ext>
              </a:extLst>
            </p:cNvPr>
            <p:cNvSpPr/>
            <p:nvPr/>
          </p:nvSpPr>
          <p:spPr bwMode="auto">
            <a:xfrm>
              <a:off x="4988489" y="2191624"/>
              <a:ext cx="3117332" cy="41513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84">
                <a:lnSpc>
                  <a:spcPct val="150000"/>
                </a:lnSpc>
                <a:defRPr/>
              </a:pPr>
              <a:r>
                <a:rPr lang="en-US" sz="1428" b="1" kern="0" dirty="0"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CUSTOM SERVICES</a:t>
              </a:r>
              <a:endParaRPr lang="en-US" sz="1122" b="1" kern="0" dirty="0">
                <a:gradFill>
                  <a:gsLst>
                    <a:gs pos="63248">
                      <a:srgbClr val="0078D7"/>
                    </a:gs>
                    <a:gs pos="30000">
                      <a:srgbClr val="0078D7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D21A0CA6-9999-44F1-9672-7EC6C4C0B0C5}"/>
                </a:ext>
              </a:extLst>
            </p:cNvPr>
            <p:cNvSpPr/>
            <p:nvPr/>
          </p:nvSpPr>
          <p:spPr bwMode="auto">
            <a:xfrm>
              <a:off x="4988490" y="2626867"/>
              <a:ext cx="3117331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Machine Learning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60B2A14C-0795-414C-A131-D5D36D0EDC39}"/>
                </a:ext>
              </a:extLst>
            </p:cNvPr>
            <p:cNvSpPr/>
            <p:nvPr/>
          </p:nvSpPr>
          <p:spPr bwMode="auto">
            <a:xfrm>
              <a:off x="491715" y="2202057"/>
              <a:ext cx="2084994" cy="41513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84">
                <a:defRPr/>
              </a:pPr>
              <a:r>
                <a:rPr lang="en-US" sz="1428" b="1" kern="0" dirty="0"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CONVERSATIONAL AI</a:t>
              </a:r>
              <a:endParaRPr lang="en-US" sz="1122" b="1" kern="0" dirty="0">
                <a:gradFill>
                  <a:gsLst>
                    <a:gs pos="63248">
                      <a:srgbClr val="0078D7"/>
                    </a:gs>
                    <a:gs pos="30000">
                      <a:srgbClr val="0078D7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36AE4AD-0A51-4287-BEF6-B333D23F47D9}"/>
                </a:ext>
              </a:extLst>
            </p:cNvPr>
            <p:cNvSpPr/>
            <p:nvPr/>
          </p:nvSpPr>
          <p:spPr bwMode="auto">
            <a:xfrm>
              <a:off x="2695945" y="2191628"/>
              <a:ext cx="2220602" cy="41513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84">
                <a:defRPr/>
              </a:pPr>
              <a:r>
                <a:rPr lang="en-US" sz="1428" b="1" kern="0" dirty="0"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TRAINED SERVICES</a:t>
              </a:r>
              <a:endParaRPr lang="en-US" sz="1122" b="1" kern="0" dirty="0">
                <a:gradFill>
                  <a:gsLst>
                    <a:gs pos="63248">
                      <a:srgbClr val="0078D7"/>
                    </a:gs>
                    <a:gs pos="30000">
                      <a:srgbClr val="0078D7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611F601-D888-473E-8C31-5BCC72DB0891}"/>
                </a:ext>
              </a:extLst>
            </p:cNvPr>
            <p:cNvSpPr/>
            <p:nvPr/>
          </p:nvSpPr>
          <p:spPr bwMode="auto">
            <a:xfrm>
              <a:off x="2695946" y="2621830"/>
              <a:ext cx="2220602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Cognitive Services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70BBE88-F0CD-4686-B53F-1959CD27E4B7}"/>
              </a:ext>
            </a:extLst>
          </p:cNvPr>
          <p:cNvGrpSpPr/>
          <p:nvPr/>
        </p:nvGrpSpPr>
        <p:grpSpPr>
          <a:xfrm>
            <a:off x="484928" y="4220334"/>
            <a:ext cx="7858663" cy="1795775"/>
            <a:chOff x="284271" y="4124646"/>
            <a:chExt cx="7705271" cy="1760724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5BF3632-A58D-4205-9324-05893B77B708}"/>
                </a:ext>
              </a:extLst>
            </p:cNvPr>
            <p:cNvSpPr/>
            <p:nvPr/>
          </p:nvSpPr>
          <p:spPr bwMode="auto">
            <a:xfrm>
              <a:off x="284272" y="4124646"/>
              <a:ext cx="3805742" cy="41513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84">
                <a:lnSpc>
                  <a:spcPct val="150000"/>
                </a:lnSpc>
                <a:defRPr/>
              </a:pPr>
              <a:r>
                <a:rPr lang="en-US" sz="1428" b="1" kern="0" dirty="0"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AI ON DATA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7F0AB2E-2974-462E-B7D1-00779424A960}"/>
                </a:ext>
              </a:extLst>
            </p:cNvPr>
            <p:cNvSpPr/>
            <p:nvPr/>
          </p:nvSpPr>
          <p:spPr bwMode="auto">
            <a:xfrm>
              <a:off x="284273" y="4559136"/>
              <a:ext cx="904329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Cosmos DB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A254AE9A-339C-4669-B636-1156D4FF2F60}"/>
                </a:ext>
              </a:extLst>
            </p:cNvPr>
            <p:cNvSpPr/>
            <p:nvPr/>
          </p:nvSpPr>
          <p:spPr bwMode="auto">
            <a:xfrm>
              <a:off x="4753359" y="4144005"/>
              <a:ext cx="3113352" cy="41513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84">
                <a:lnSpc>
                  <a:spcPct val="150000"/>
                </a:lnSpc>
                <a:defRPr/>
              </a:pPr>
              <a:r>
                <a:rPr lang="en-US" sz="1428" b="1" kern="0" dirty="0"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AI COMPUTE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D1C1C72-D1A9-4310-9EA2-C17B1BE7E2FD}"/>
                </a:ext>
              </a:extLst>
            </p:cNvPr>
            <p:cNvSpPr/>
            <p:nvPr/>
          </p:nvSpPr>
          <p:spPr bwMode="auto">
            <a:xfrm>
              <a:off x="1234511" y="4559129"/>
              <a:ext cx="858775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SQL </a:t>
              </a:r>
            </a:p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DB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1E74D6C-B6AF-4B77-986E-5DBACA20436C}"/>
                </a:ext>
              </a:extLst>
            </p:cNvPr>
            <p:cNvSpPr/>
            <p:nvPr/>
          </p:nvSpPr>
          <p:spPr bwMode="auto">
            <a:xfrm>
              <a:off x="2139195" y="4559129"/>
              <a:ext cx="858775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SQL </a:t>
              </a:r>
            </a:p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DW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48F0679-E699-45D9-BB88-24D47AA8A6DB}"/>
                </a:ext>
              </a:extLst>
            </p:cNvPr>
            <p:cNvSpPr/>
            <p:nvPr/>
          </p:nvSpPr>
          <p:spPr bwMode="auto">
            <a:xfrm>
              <a:off x="3049078" y="4559129"/>
              <a:ext cx="858775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Data Lake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63CBB3AE-B385-42B1-A9F7-87B9B1CAD77F}"/>
                </a:ext>
              </a:extLst>
            </p:cNvPr>
            <p:cNvSpPr/>
            <p:nvPr/>
          </p:nvSpPr>
          <p:spPr bwMode="auto">
            <a:xfrm>
              <a:off x="4091315" y="4559132"/>
              <a:ext cx="741769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Spark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0256DC00-1D8B-4C42-ABA1-9BE94BA19E9C}"/>
                </a:ext>
              </a:extLst>
            </p:cNvPr>
            <p:cNvSpPr/>
            <p:nvPr/>
          </p:nvSpPr>
          <p:spPr bwMode="auto">
            <a:xfrm>
              <a:off x="4863134" y="4559129"/>
              <a:ext cx="794794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DSVM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23BFE63E-914A-4126-B081-15B223ACA2DE}"/>
                </a:ext>
              </a:extLst>
            </p:cNvPr>
            <p:cNvSpPr/>
            <p:nvPr/>
          </p:nvSpPr>
          <p:spPr bwMode="auto">
            <a:xfrm>
              <a:off x="5684293" y="4559130"/>
              <a:ext cx="741769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Batch AI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9B189B1-6C94-4223-9EB2-97E42370E11E}"/>
                </a:ext>
              </a:extLst>
            </p:cNvPr>
            <p:cNvSpPr/>
            <p:nvPr/>
          </p:nvSpPr>
          <p:spPr bwMode="auto">
            <a:xfrm>
              <a:off x="6452427" y="4559129"/>
              <a:ext cx="741769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ACS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251F6399-741D-4F66-BA38-3177CC96F29D}"/>
                </a:ext>
              </a:extLst>
            </p:cNvPr>
            <p:cNvSpPr/>
            <p:nvPr/>
          </p:nvSpPr>
          <p:spPr bwMode="auto">
            <a:xfrm>
              <a:off x="284271" y="5290687"/>
              <a:ext cx="7705271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CPU, FPGA, GPU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6FF39AA3-9A63-4F2F-A4C1-193E75757C8D}"/>
                </a:ext>
              </a:extLst>
            </p:cNvPr>
            <p:cNvSpPr/>
            <p:nvPr/>
          </p:nvSpPr>
          <p:spPr bwMode="auto">
            <a:xfrm>
              <a:off x="7220948" y="4559129"/>
              <a:ext cx="752433" cy="594683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Edge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61142DF-126A-4264-A759-43B130179D88}"/>
              </a:ext>
            </a:extLst>
          </p:cNvPr>
          <p:cNvGrpSpPr/>
          <p:nvPr/>
        </p:nvGrpSpPr>
        <p:grpSpPr>
          <a:xfrm>
            <a:off x="8555282" y="2227337"/>
            <a:ext cx="3424472" cy="3669519"/>
            <a:chOff x="8283071" y="2183863"/>
            <a:chExt cx="3357630" cy="3597894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DA1ED97-1B38-46C0-A3C2-33DE6C295EE3}"/>
                </a:ext>
              </a:extLst>
            </p:cNvPr>
            <p:cNvSpPr/>
            <p:nvPr/>
          </p:nvSpPr>
          <p:spPr bwMode="auto">
            <a:xfrm>
              <a:off x="8440989" y="2619106"/>
              <a:ext cx="1040516" cy="614041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60" tIns="146262" rIns="93260" bIns="1462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VS Tools </a:t>
              </a:r>
              <a:b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for AI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C6053B38-8FC9-4769-A939-A4367FA419A5}"/>
                </a:ext>
              </a:extLst>
            </p:cNvPr>
            <p:cNvSpPr/>
            <p:nvPr/>
          </p:nvSpPr>
          <p:spPr bwMode="auto">
            <a:xfrm>
              <a:off x="9545632" y="2619106"/>
              <a:ext cx="896634" cy="614041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60" tIns="146262" rIns="93260" bIns="1462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ML Studio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DF5E67D-1818-43EA-B375-11FA28D56FC8}"/>
                </a:ext>
              </a:extLst>
            </p:cNvPr>
            <p:cNvSpPr/>
            <p:nvPr/>
          </p:nvSpPr>
          <p:spPr bwMode="auto">
            <a:xfrm>
              <a:off x="8283071" y="2183863"/>
              <a:ext cx="3357630" cy="41513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84">
                <a:lnSpc>
                  <a:spcPct val="150000"/>
                </a:lnSpc>
                <a:defRPr/>
              </a:pPr>
              <a:r>
                <a:rPr lang="en-US" sz="1428" b="1" kern="0" dirty="0"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CODING &amp; MANAGEMENT TOOLS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21551998-7EA4-4A0F-9D0C-2439D031734C}"/>
                </a:ext>
              </a:extLst>
            </p:cNvPr>
            <p:cNvSpPr/>
            <p:nvPr/>
          </p:nvSpPr>
          <p:spPr bwMode="auto">
            <a:xfrm>
              <a:off x="10522021" y="2619106"/>
              <a:ext cx="960761" cy="614041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60" tIns="146262" rIns="93260" bIns="1462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ML Workbench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384834B-D138-4D4F-8B0E-01D321982E29}"/>
                </a:ext>
              </a:extLst>
            </p:cNvPr>
            <p:cNvSpPr/>
            <p:nvPr/>
          </p:nvSpPr>
          <p:spPr bwMode="auto">
            <a:xfrm>
              <a:off x="8283071" y="3930076"/>
              <a:ext cx="3357630" cy="41513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84">
                <a:lnSpc>
                  <a:spcPct val="150000"/>
                </a:lnSpc>
                <a:defRPr/>
              </a:pPr>
              <a:r>
                <a:rPr lang="en-US" sz="1428" b="1" kern="0" dirty="0"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DEEP LEARNING FRAMEWORKS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CD8B23F-9794-483F-A654-1DB74B80D306}"/>
                </a:ext>
              </a:extLst>
            </p:cNvPr>
            <p:cNvSpPr/>
            <p:nvPr/>
          </p:nvSpPr>
          <p:spPr bwMode="auto">
            <a:xfrm>
              <a:off x="8440738" y="4579938"/>
              <a:ext cx="846137" cy="614362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60" tIns="146262" rIns="93260" bIns="1462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Cognitive Toolkit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7B35767-6CE7-4819-ADB9-0BF9119D8E16}"/>
                </a:ext>
              </a:extLst>
            </p:cNvPr>
            <p:cNvSpPr/>
            <p:nvPr/>
          </p:nvSpPr>
          <p:spPr bwMode="auto">
            <a:xfrm>
              <a:off x="9481505" y="4587350"/>
              <a:ext cx="960761" cy="614041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60" tIns="146262" rIns="93260" bIns="1462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TensorFlow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D430DCDF-81F1-413F-ABCD-98E5E568E473}"/>
                </a:ext>
              </a:extLst>
            </p:cNvPr>
            <p:cNvSpPr/>
            <p:nvPr/>
          </p:nvSpPr>
          <p:spPr bwMode="auto">
            <a:xfrm>
              <a:off x="10522021" y="4587349"/>
              <a:ext cx="960761" cy="614041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60" tIns="146262" rIns="93260" bIns="1462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Caffe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B12FA12-0FC6-4C20-AD27-E2A9CFB486ED}"/>
                </a:ext>
              </a:extLst>
            </p:cNvPr>
            <p:cNvSpPr/>
            <p:nvPr>
              <p:extLst/>
            </p:nvPr>
          </p:nvSpPr>
          <p:spPr bwMode="auto">
            <a:xfrm>
              <a:off x="8440738" y="5524172"/>
              <a:ext cx="3090271" cy="257585"/>
            </a:xfrm>
            <a:prstGeom prst="rect">
              <a:avLst/>
            </a:prstGeom>
            <a:noFill/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60" tIns="146262" rIns="93260" bIns="1462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4">
                <a:lnSpc>
                  <a:spcPct val="150000"/>
                </a:lnSpc>
                <a:defRPr/>
              </a:pPr>
              <a:r>
                <a:rPr lang="en-US" sz="1224" kern="0" dirty="0"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Others (Scikit-learn, MXNet, Keras, Chainer, Gluon…)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62936A50-074E-433A-89E2-B17862259435}"/>
                </a:ext>
              </a:extLst>
            </p:cNvPr>
            <p:cNvSpPr/>
            <p:nvPr/>
          </p:nvSpPr>
          <p:spPr bwMode="auto">
            <a:xfrm>
              <a:off x="9789094" y="4224592"/>
              <a:ext cx="1375924" cy="41513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93260" rIns="93260" bIns="932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84">
                <a:lnSpc>
                  <a:spcPct val="150000"/>
                </a:lnSpc>
                <a:defRPr/>
              </a:pPr>
              <a:r>
                <a:rPr lang="en-US" sz="1224" kern="0" dirty="0"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3rd Party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42DFB83-ECF9-4A99-9C34-EE75B3419890}"/>
                </a:ext>
              </a:extLst>
            </p:cNvPr>
            <p:cNvSpPr/>
            <p:nvPr>
              <p:extLst/>
            </p:nvPr>
          </p:nvSpPr>
          <p:spPr bwMode="auto">
            <a:xfrm>
              <a:off x="8448813" y="3315530"/>
              <a:ext cx="3090271" cy="257585"/>
            </a:xfrm>
            <a:prstGeom prst="rect">
              <a:avLst/>
            </a:prstGeom>
            <a:noFill/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60" tIns="146262" rIns="93260" bIns="1462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384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Others (PyCharm, Jupyter Notebooks…)</a:t>
              </a:r>
            </a:p>
          </p:txBody>
        </p: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DEFB41C-4134-48B8-BDE6-991FADFB2A5C}"/>
              </a:ext>
            </a:extLst>
          </p:cNvPr>
          <p:cNvSpPr/>
          <p:nvPr/>
        </p:nvSpPr>
        <p:spPr>
          <a:xfrm>
            <a:off x="352764" y="1777164"/>
            <a:ext cx="8066350" cy="606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418">
              <a:defRPr/>
            </a:pPr>
            <a:r>
              <a:rPr lang="en-US" sz="3264" kern="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Services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566CFA7-960E-4FAD-956A-30C717745ACA}"/>
              </a:ext>
            </a:extLst>
          </p:cNvPr>
          <p:cNvSpPr/>
          <p:nvPr/>
        </p:nvSpPr>
        <p:spPr>
          <a:xfrm>
            <a:off x="352764" y="4112406"/>
            <a:ext cx="8066350" cy="606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418">
              <a:defRPr/>
            </a:pPr>
            <a:r>
              <a:rPr lang="en-US" sz="3264" kern="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Infrastructure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4CBE999-543B-4969-823F-8D86481C51F7}"/>
              </a:ext>
            </a:extLst>
          </p:cNvPr>
          <p:cNvSpPr/>
          <p:nvPr/>
        </p:nvSpPr>
        <p:spPr>
          <a:xfrm>
            <a:off x="8431827" y="2613159"/>
            <a:ext cx="3597695" cy="606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418">
              <a:defRPr/>
            </a:pPr>
            <a:r>
              <a:rPr lang="en-US" sz="3264" kern="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Tools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B430111-EED4-40D0-A147-663EBA4E73B7}"/>
              </a:ext>
            </a:extLst>
          </p:cNvPr>
          <p:cNvGrpSpPr/>
          <p:nvPr/>
        </p:nvGrpSpPr>
        <p:grpSpPr>
          <a:xfrm>
            <a:off x="9804901" y="3298865"/>
            <a:ext cx="911257" cy="911257"/>
            <a:chOff x="10087818" y="119840"/>
            <a:chExt cx="893470" cy="893470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F8FEECFF-E0B5-42C2-A476-E42D680DF292}"/>
                </a:ext>
              </a:extLst>
            </p:cNvPr>
            <p:cNvSpPr/>
            <p:nvPr/>
          </p:nvSpPr>
          <p:spPr bwMode="auto">
            <a:xfrm>
              <a:off x="10087818" y="119840"/>
              <a:ext cx="893470" cy="89347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ool">
              <a:extLst>
                <a:ext uri="{FF2B5EF4-FFF2-40B4-BE49-F238E27FC236}">
                  <a16:creationId xmlns:a16="http://schemas.microsoft.com/office/drawing/2014/main" id="{2CB7861A-ECE5-41BA-B43C-9E5752DFD93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404722" y="383695"/>
              <a:ext cx="259662" cy="365760"/>
            </a:xfrm>
            <a:custGeom>
              <a:avLst/>
              <a:gdLst>
                <a:gd name="T0" fmla="*/ 196 w 256"/>
                <a:gd name="T1" fmla="*/ 0 h 360"/>
                <a:gd name="T2" fmla="*/ 256 w 256"/>
                <a:gd name="T3" fmla="*/ 60 h 360"/>
                <a:gd name="T4" fmla="*/ 230 w 256"/>
                <a:gd name="T5" fmla="*/ 110 h 360"/>
                <a:gd name="T6" fmla="*/ 222 w 256"/>
                <a:gd name="T7" fmla="*/ 114 h 360"/>
                <a:gd name="T8" fmla="*/ 222 w 256"/>
                <a:gd name="T9" fmla="*/ 334 h 360"/>
                <a:gd name="T10" fmla="*/ 196 w 256"/>
                <a:gd name="T11" fmla="*/ 360 h 360"/>
                <a:gd name="T12" fmla="*/ 170 w 256"/>
                <a:gd name="T13" fmla="*/ 334 h 360"/>
                <a:gd name="T14" fmla="*/ 170 w 256"/>
                <a:gd name="T15" fmla="*/ 114 h 360"/>
                <a:gd name="T16" fmla="*/ 162 w 256"/>
                <a:gd name="T17" fmla="*/ 110 h 360"/>
                <a:gd name="T18" fmla="*/ 136 w 256"/>
                <a:gd name="T19" fmla="*/ 60 h 360"/>
                <a:gd name="T20" fmla="*/ 196 w 256"/>
                <a:gd name="T21" fmla="*/ 0 h 360"/>
                <a:gd name="T22" fmla="*/ 0 w 256"/>
                <a:gd name="T23" fmla="*/ 193 h 360"/>
                <a:gd name="T24" fmla="*/ 0 w 256"/>
                <a:gd name="T25" fmla="*/ 219 h 360"/>
                <a:gd name="T26" fmla="*/ 0 w 256"/>
                <a:gd name="T27" fmla="*/ 287 h 360"/>
                <a:gd name="T28" fmla="*/ 0 w 256"/>
                <a:gd name="T29" fmla="*/ 334 h 360"/>
                <a:gd name="T30" fmla="*/ 26 w 256"/>
                <a:gd name="T31" fmla="*/ 360 h 360"/>
                <a:gd name="T32" fmla="*/ 53 w 256"/>
                <a:gd name="T33" fmla="*/ 334 h 360"/>
                <a:gd name="T34" fmla="*/ 53 w 256"/>
                <a:gd name="T35" fmla="*/ 287 h 360"/>
                <a:gd name="T36" fmla="*/ 53 w 256"/>
                <a:gd name="T37" fmla="*/ 219 h 360"/>
                <a:gd name="T38" fmla="*/ 53 w 256"/>
                <a:gd name="T39" fmla="*/ 193 h 360"/>
                <a:gd name="T40" fmla="*/ 26 w 256"/>
                <a:gd name="T41" fmla="*/ 193 h 360"/>
                <a:gd name="T42" fmla="*/ 0 w 256"/>
                <a:gd name="T43" fmla="*/ 193 h 360"/>
                <a:gd name="T44" fmla="*/ 53 w 256"/>
                <a:gd name="T45" fmla="*/ 0 h 360"/>
                <a:gd name="T46" fmla="*/ 0 w 256"/>
                <a:gd name="T47" fmla="*/ 0 h 360"/>
                <a:gd name="T48" fmla="*/ 0 w 256"/>
                <a:gd name="T49" fmla="*/ 42 h 360"/>
                <a:gd name="T50" fmla="*/ 26 w 256"/>
                <a:gd name="T51" fmla="*/ 68 h 360"/>
                <a:gd name="T52" fmla="*/ 53 w 256"/>
                <a:gd name="T53" fmla="*/ 42 h 360"/>
                <a:gd name="T54" fmla="*/ 53 w 256"/>
                <a:gd name="T55" fmla="*/ 0 h 360"/>
                <a:gd name="T56" fmla="*/ 26 w 256"/>
                <a:gd name="T57" fmla="*/ 68 h 360"/>
                <a:gd name="T58" fmla="*/ 26 w 256"/>
                <a:gd name="T59" fmla="*/ 193 h 360"/>
                <a:gd name="T60" fmla="*/ 193 w 256"/>
                <a:gd name="T61" fmla="*/ 0 h 360"/>
                <a:gd name="T62" fmla="*/ 193 w 256"/>
                <a:gd name="T63" fmla="*/ 5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6" h="360">
                  <a:moveTo>
                    <a:pt x="196" y="0"/>
                  </a:moveTo>
                  <a:cubicBezTo>
                    <a:pt x="229" y="0"/>
                    <a:pt x="256" y="27"/>
                    <a:pt x="256" y="60"/>
                  </a:cubicBezTo>
                  <a:cubicBezTo>
                    <a:pt x="256" y="81"/>
                    <a:pt x="246" y="99"/>
                    <a:pt x="230" y="110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2" y="334"/>
                    <a:pt x="222" y="334"/>
                    <a:pt x="222" y="334"/>
                  </a:cubicBezTo>
                  <a:cubicBezTo>
                    <a:pt x="222" y="348"/>
                    <a:pt x="210" y="360"/>
                    <a:pt x="196" y="360"/>
                  </a:cubicBezTo>
                  <a:cubicBezTo>
                    <a:pt x="182" y="360"/>
                    <a:pt x="170" y="348"/>
                    <a:pt x="170" y="33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47" y="99"/>
                    <a:pt x="136" y="81"/>
                    <a:pt x="136" y="60"/>
                  </a:cubicBezTo>
                  <a:cubicBezTo>
                    <a:pt x="136" y="27"/>
                    <a:pt x="163" y="0"/>
                    <a:pt x="196" y="0"/>
                  </a:cubicBezTo>
                  <a:close/>
                  <a:moveTo>
                    <a:pt x="0" y="193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48"/>
                    <a:pt x="12" y="360"/>
                    <a:pt x="26" y="360"/>
                  </a:cubicBezTo>
                  <a:cubicBezTo>
                    <a:pt x="41" y="360"/>
                    <a:pt x="53" y="348"/>
                    <a:pt x="53" y="334"/>
                  </a:cubicBezTo>
                  <a:cubicBezTo>
                    <a:pt x="53" y="287"/>
                    <a:pt x="53" y="287"/>
                    <a:pt x="53" y="287"/>
                  </a:cubicBezTo>
                  <a:cubicBezTo>
                    <a:pt x="53" y="219"/>
                    <a:pt x="53" y="219"/>
                    <a:pt x="53" y="219"/>
                  </a:cubicBezTo>
                  <a:cubicBezTo>
                    <a:pt x="53" y="193"/>
                    <a:pt x="53" y="193"/>
                    <a:pt x="53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0" y="193"/>
                    <a:pt x="0" y="193"/>
                    <a:pt x="0" y="193"/>
                  </a:cubicBezTo>
                  <a:close/>
                  <a:moveTo>
                    <a:pt x="5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26" y="68"/>
                  </a:moveTo>
                  <a:cubicBezTo>
                    <a:pt x="26" y="193"/>
                    <a:pt x="26" y="193"/>
                    <a:pt x="26" y="193"/>
                  </a:cubicBezTo>
                  <a:moveTo>
                    <a:pt x="193" y="0"/>
                  </a:moveTo>
                  <a:cubicBezTo>
                    <a:pt x="193" y="57"/>
                    <a:pt x="193" y="57"/>
                    <a:pt x="193" y="57"/>
                  </a:cubicBezTo>
                </a:path>
              </a:pathLst>
            </a:custGeom>
            <a:noFill/>
            <a:ln w="15875" cap="sq">
              <a:solidFill>
                <a:schemeClr val="accent4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920ACE7-EA5D-4644-A468-E6C716CEDAE4}"/>
              </a:ext>
            </a:extLst>
          </p:cNvPr>
          <p:cNvGrpSpPr/>
          <p:nvPr/>
        </p:nvGrpSpPr>
        <p:grpSpPr>
          <a:xfrm>
            <a:off x="3883749" y="2457591"/>
            <a:ext cx="932603" cy="932603"/>
            <a:chOff x="4744269" y="3350307"/>
            <a:chExt cx="914400" cy="914400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0EF2D3C-F058-4169-A72F-3F6F96840520}"/>
                </a:ext>
              </a:extLst>
            </p:cNvPr>
            <p:cNvSpPr/>
            <p:nvPr/>
          </p:nvSpPr>
          <p:spPr bwMode="auto">
            <a:xfrm>
              <a:off x="4744269" y="3350307"/>
              <a:ext cx="914400" cy="914400"/>
            </a:xfrm>
            <a:prstGeom prst="ellipse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hand_2">
              <a:extLst>
                <a:ext uri="{FF2B5EF4-FFF2-40B4-BE49-F238E27FC236}">
                  <a16:creationId xmlns:a16="http://schemas.microsoft.com/office/drawing/2014/main" id="{B79281A1-333E-4D04-B863-5AEB509D9BA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95729" y="3705098"/>
              <a:ext cx="411480" cy="204819"/>
            </a:xfrm>
            <a:custGeom>
              <a:avLst/>
              <a:gdLst>
                <a:gd name="T0" fmla="*/ 76 w 306"/>
                <a:gd name="T1" fmla="*/ 65 h 151"/>
                <a:gd name="T2" fmla="*/ 211 w 306"/>
                <a:gd name="T3" fmla="*/ 66 h 151"/>
                <a:gd name="T4" fmla="*/ 256 w 306"/>
                <a:gd name="T5" fmla="*/ 22 h 151"/>
                <a:gd name="T6" fmla="*/ 306 w 306"/>
                <a:gd name="T7" fmla="*/ 28 h 151"/>
                <a:gd name="T8" fmla="*/ 227 w 306"/>
                <a:gd name="T9" fmla="*/ 106 h 151"/>
                <a:gd name="T10" fmla="*/ 93 w 306"/>
                <a:gd name="T11" fmla="*/ 140 h 151"/>
                <a:gd name="T12" fmla="*/ 19 w 306"/>
                <a:gd name="T13" fmla="*/ 132 h 151"/>
                <a:gd name="T14" fmla="*/ 20 w 306"/>
                <a:gd name="T15" fmla="*/ 63 h 151"/>
                <a:gd name="T16" fmla="*/ 63 w 306"/>
                <a:gd name="T17" fmla="*/ 22 h 151"/>
                <a:gd name="T18" fmla="*/ 168 w 306"/>
                <a:gd name="T19" fmla="*/ 23 h 151"/>
                <a:gd name="T20" fmla="*/ 138 w 306"/>
                <a:gd name="T21" fmla="*/ 6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6" h="151">
                  <a:moveTo>
                    <a:pt x="76" y="65"/>
                  </a:moveTo>
                  <a:cubicBezTo>
                    <a:pt x="211" y="66"/>
                    <a:pt x="211" y="66"/>
                    <a:pt x="211" y="66"/>
                  </a:cubicBezTo>
                  <a:cubicBezTo>
                    <a:pt x="211" y="66"/>
                    <a:pt x="233" y="45"/>
                    <a:pt x="256" y="22"/>
                  </a:cubicBezTo>
                  <a:cubicBezTo>
                    <a:pt x="279" y="0"/>
                    <a:pt x="306" y="28"/>
                    <a:pt x="306" y="28"/>
                  </a:cubicBezTo>
                  <a:cubicBezTo>
                    <a:pt x="227" y="106"/>
                    <a:pt x="227" y="106"/>
                    <a:pt x="227" y="106"/>
                  </a:cubicBezTo>
                  <a:cubicBezTo>
                    <a:pt x="227" y="106"/>
                    <a:pt x="94" y="140"/>
                    <a:pt x="93" y="140"/>
                  </a:cubicBezTo>
                  <a:cubicBezTo>
                    <a:pt x="72" y="147"/>
                    <a:pt x="38" y="151"/>
                    <a:pt x="19" y="132"/>
                  </a:cubicBezTo>
                  <a:cubicBezTo>
                    <a:pt x="0" y="113"/>
                    <a:pt x="0" y="82"/>
                    <a:pt x="20" y="63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168" y="23"/>
                    <a:pt x="168" y="23"/>
                    <a:pt x="168" y="23"/>
                  </a:cubicBezTo>
                  <a:cubicBezTo>
                    <a:pt x="168" y="54"/>
                    <a:pt x="138" y="65"/>
                    <a:pt x="138" y="65"/>
                  </a:cubicBezTo>
                </a:path>
              </a:pathLst>
            </a:custGeom>
            <a:noFill/>
            <a:ln w="15875" cap="sq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918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A574C1-AC95-4FE2-A9FD-87ADF6FD0634}"/>
              </a:ext>
            </a:extLst>
          </p:cNvPr>
          <p:cNvGrpSpPr/>
          <p:nvPr/>
        </p:nvGrpSpPr>
        <p:grpSpPr>
          <a:xfrm>
            <a:off x="3883749" y="4805306"/>
            <a:ext cx="932603" cy="932603"/>
            <a:chOff x="3807078" y="4868342"/>
            <a:chExt cx="914400" cy="914400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9B0E76C-F0C7-489D-BE06-6E34DDB0D6B9}"/>
                </a:ext>
              </a:extLst>
            </p:cNvPr>
            <p:cNvSpPr/>
            <p:nvPr/>
          </p:nvSpPr>
          <p:spPr bwMode="auto">
            <a:xfrm>
              <a:off x="3807078" y="4868342"/>
              <a:ext cx="914400" cy="914400"/>
            </a:xfrm>
            <a:prstGeom prst="ellipse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binary">
              <a:extLst>
                <a:ext uri="{FF2B5EF4-FFF2-40B4-BE49-F238E27FC236}">
                  <a16:creationId xmlns:a16="http://schemas.microsoft.com/office/drawing/2014/main" id="{093CDB57-185B-4DA2-B936-E21FAC510EF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081398" y="5167626"/>
              <a:ext cx="365760" cy="315833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15875" cap="sq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dirty="0">
                <a:solidFill>
                  <a:srgbClr val="353535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6266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7.40741E-7 L -1.66667E-6 -0.0351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78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2.91667E-6 -0.05509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294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6 L 3.75E-6 -0.15787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9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  <p:bldP spid="154" grpId="0"/>
      <p:bldP spid="1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5481" y="1351951"/>
            <a:ext cx="11885514" cy="343427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Researchers took a traditional machine learning approach</a:t>
            </a:r>
          </a:p>
          <a:p>
            <a:pPr lvl="1"/>
            <a:r>
              <a:rPr lang="en-US" dirty="0"/>
              <a:t>Manual creation of a variety of different visual feature extractors </a:t>
            </a:r>
          </a:p>
          <a:p>
            <a:pPr lvl="1"/>
            <a:r>
              <a:rPr lang="en-US" dirty="0"/>
              <a:t>Followed by traditional Machine Learning classifiers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Before Deep Learning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274638" y="3785294"/>
            <a:ext cx="4131952" cy="2783932"/>
          </a:xfrm>
          <a:prstGeom prst="rect">
            <a:avLst/>
          </a:prstGeom>
        </p:spPr>
        <p:txBody>
          <a:bodyPr vert="horz" wrap="square" lIns="93260" tIns="46630" rIns="93260" bIns="46630" rtlCol="0">
            <a:spAutoFit/>
          </a:bodyPr>
          <a:lstStyle>
            <a:lvl1pPr marL="228556" indent="-228556" algn="l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68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81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93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05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18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30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41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53" indent="-228556" algn="l" defTabSz="91422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56" marR="0" lvl="0" indent="-228556" algn="l" defTabSz="91422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4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Example: </a:t>
            </a:r>
            <a:r>
              <a:rPr kumimoji="0" lang="en-US" sz="2448" b="0" i="0" u="none" strike="noStrike" kern="120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HoG</a:t>
            </a:r>
            <a:r>
              <a:rPr kumimoji="0" lang="en-US" sz="244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Detectors</a:t>
            </a:r>
          </a:p>
          <a:p>
            <a:pPr marL="685668" marR="0" lvl="1" indent="-228556" algn="l" defTabSz="914225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-"/>
              <a:tabLst/>
              <a:defRPr/>
            </a:pPr>
            <a:r>
              <a:rPr kumimoji="0" lang="en-US" sz="204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Histogram of oriented gradients (</a:t>
            </a:r>
            <a:r>
              <a:rPr kumimoji="0" lang="en-US" sz="2040" b="0" i="0" u="none" strike="noStrike" kern="120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HoG</a:t>
            </a:r>
            <a:r>
              <a:rPr kumimoji="0" lang="en-US" sz="204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) features</a:t>
            </a:r>
          </a:p>
          <a:p>
            <a:pPr marL="685668" marR="0" lvl="1" indent="-228556" algn="l" defTabSz="914225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-"/>
              <a:tabLst/>
              <a:defRPr/>
            </a:pPr>
            <a:r>
              <a:rPr kumimoji="0" lang="en-US" sz="204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Sliding window detector</a:t>
            </a:r>
          </a:p>
          <a:p>
            <a:pPr marL="685668" marR="0" lvl="1" indent="-228556" algn="l" defTabSz="914225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-"/>
              <a:tabLst/>
              <a:defRPr/>
            </a:pPr>
            <a:r>
              <a:rPr kumimoji="0" lang="en-US" sz="204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SVM Classifier</a:t>
            </a:r>
          </a:p>
          <a:p>
            <a:pPr marL="685668" marR="0" lvl="1" indent="-228556" algn="l" defTabSz="914225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-"/>
              <a:tabLst/>
              <a:defRPr/>
            </a:pPr>
            <a:r>
              <a:rPr kumimoji="0" lang="en-US" sz="204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Very fast OpenCV implementation (&lt;100ms)</a:t>
            </a:r>
          </a:p>
          <a:p>
            <a:pPr marL="342834" marR="0" lvl="1" indent="0" algn="l" defTabSz="914225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/>
            </a:pPr>
            <a:endParaRPr kumimoji="0" lang="en-US" sz="204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53" y="3785294"/>
            <a:ext cx="7092969" cy="25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559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Neural Network for Computer Vision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67" y="2424299"/>
            <a:ext cx="9104683" cy="268074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0909311" y="3195805"/>
            <a:ext cx="1193061" cy="897355"/>
            <a:chOff x="10676284" y="2964169"/>
            <a:chExt cx="1169940" cy="879965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10676284" y="3195002"/>
              <a:ext cx="284578" cy="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10676284" y="3402485"/>
              <a:ext cx="284578" cy="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0676284" y="3609968"/>
              <a:ext cx="284578" cy="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0850117" y="2964169"/>
              <a:ext cx="938398" cy="464999"/>
            </a:xfrm>
            <a:prstGeom prst="rect">
              <a:avLst/>
            </a:prstGeom>
            <a:noFill/>
          </p:spPr>
          <p:txBody>
            <a:bodyPr wrap="none" lIns="186494" tIns="149196" rIns="186494" bIns="149196" rtlCol="0">
              <a:spAutoFit/>
            </a:bodyPr>
            <a:lstStyle/>
            <a:p>
              <a:pPr marL="0" marR="0" lvl="0" indent="0" algn="l" defTabSz="93241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24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cat? YES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850117" y="3171652"/>
              <a:ext cx="996107" cy="464999"/>
            </a:xfrm>
            <a:prstGeom prst="rect">
              <a:avLst/>
            </a:prstGeom>
            <a:noFill/>
          </p:spPr>
          <p:txBody>
            <a:bodyPr wrap="none" lIns="186494" tIns="149196" rIns="186494" bIns="149196" rtlCol="0">
              <a:spAutoFit/>
            </a:bodyPr>
            <a:lstStyle/>
            <a:p>
              <a:pPr marL="0" marR="0" lvl="0" indent="0" algn="l" defTabSz="93241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24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dog? NO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850116" y="3379135"/>
              <a:ext cx="925574" cy="464999"/>
            </a:xfrm>
            <a:prstGeom prst="rect">
              <a:avLst/>
            </a:prstGeom>
            <a:noFill/>
          </p:spPr>
          <p:txBody>
            <a:bodyPr wrap="none" lIns="186494" tIns="149196" rIns="186494" bIns="149196" rtlCol="0">
              <a:spAutoFit/>
            </a:bodyPr>
            <a:lstStyle/>
            <a:p>
              <a:pPr marL="0" marR="0" lvl="0" indent="0" algn="l" defTabSz="93241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24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car? NO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392534" y="1408954"/>
            <a:ext cx="6729523" cy="1015342"/>
            <a:chOff x="2391991" y="1212016"/>
            <a:chExt cx="6730478" cy="1015486"/>
          </a:xfrm>
        </p:grpSpPr>
        <p:sp>
          <p:nvSpPr>
            <p:cNvPr id="24" name="Right Brace 23"/>
            <p:cNvSpPr/>
            <p:nvPr/>
          </p:nvSpPr>
          <p:spPr>
            <a:xfrm rot="16200000">
              <a:off x="5575287" y="-1319679"/>
              <a:ext cx="363885" cy="6730478"/>
            </a:xfrm>
            <a:prstGeom prst="rightBrace">
              <a:avLst>
                <a:gd name="adj1" fmla="val 116407"/>
                <a:gd name="adj2" fmla="val 50000"/>
              </a:avLst>
            </a:prstGeom>
            <a:ln w="1905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372340" y="1212016"/>
              <a:ext cx="2769779" cy="527358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/>
            <a:p>
              <a:pPr marL="0" marR="0" lvl="0" indent="0" algn="ctr" defTabSz="93241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32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Convolutional Layers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243765" y="1182977"/>
            <a:ext cx="1665550" cy="1241319"/>
            <a:chOff x="9244194" y="986006"/>
            <a:chExt cx="1665786" cy="1241495"/>
          </a:xfrm>
        </p:grpSpPr>
        <p:sp>
          <p:nvSpPr>
            <p:cNvPr id="26" name="Right Brace 25"/>
            <p:cNvSpPr/>
            <p:nvPr/>
          </p:nvSpPr>
          <p:spPr>
            <a:xfrm rot="16200000">
              <a:off x="9895144" y="1212666"/>
              <a:ext cx="363885" cy="1665786"/>
            </a:xfrm>
            <a:prstGeom prst="rightBrace">
              <a:avLst>
                <a:gd name="adj1" fmla="val 116407"/>
                <a:gd name="adj2" fmla="val 50000"/>
              </a:avLst>
            </a:prstGeom>
            <a:ln w="1905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390744" y="986006"/>
              <a:ext cx="1372684" cy="992917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/>
            <a:p>
              <a:pPr marL="0" marR="0" lvl="0" indent="0" algn="ctr" defTabSz="93241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32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Fully Connected Layers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9182250" y="5042572"/>
            <a:ext cx="2705823" cy="1431424"/>
            <a:chOff x="8894588" y="4940406"/>
            <a:chExt cx="2741490" cy="1403685"/>
          </a:xfrm>
        </p:grpSpPr>
        <p:sp>
          <p:nvSpPr>
            <p:cNvPr id="31" name="TextBox 30"/>
            <p:cNvSpPr txBox="1"/>
            <p:nvPr/>
          </p:nvSpPr>
          <p:spPr>
            <a:xfrm>
              <a:off x="9686641" y="4940406"/>
              <a:ext cx="1949437" cy="1403685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/>
            <a:p>
              <a:pPr marL="0" marR="0" lvl="0" indent="0" algn="ctr" defTabSz="93241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32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Complex Objects &amp; Scenes    (people, animals, cars, beach scene, etc.)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8894588" y="5481789"/>
              <a:ext cx="756188" cy="1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-214371" y="3157675"/>
            <a:ext cx="2157041" cy="2700626"/>
            <a:chOff x="-231824" y="3092034"/>
            <a:chExt cx="2115238" cy="2648288"/>
          </a:xfrm>
        </p:grpSpPr>
        <p:grpSp>
          <p:nvGrpSpPr>
            <p:cNvPr id="20" name="Group 19"/>
            <p:cNvGrpSpPr/>
            <p:nvPr/>
          </p:nvGrpSpPr>
          <p:grpSpPr>
            <a:xfrm>
              <a:off x="258225" y="3092034"/>
              <a:ext cx="1405324" cy="948085"/>
              <a:chOff x="126021" y="3058983"/>
              <a:chExt cx="1405324" cy="948085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26021" y="3058983"/>
                <a:ext cx="1120746" cy="948085"/>
                <a:chOff x="269240" y="3058982"/>
                <a:chExt cx="1120746" cy="948085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9240" y="3128156"/>
                  <a:ext cx="1120746" cy="809739"/>
                </a:xfrm>
                <a:prstGeom prst="rect">
                  <a:avLst/>
                </a:prstGeom>
              </p:spPr>
            </p:pic>
            <p:sp>
              <p:nvSpPr>
                <p:cNvPr id="6" name="Rectangle 5"/>
                <p:cNvSpPr/>
                <p:nvPr/>
              </p:nvSpPr>
              <p:spPr bwMode="auto">
                <a:xfrm>
                  <a:off x="325254" y="3058982"/>
                  <a:ext cx="1008717" cy="948085"/>
                </a:xfrm>
                <a:prstGeom prst="rect">
                  <a:avLst/>
                </a:prstGeom>
                <a:noFill/>
                <a:ln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47" tIns="46623" rIns="93247" bIns="4662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50846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9" name="Straight Arrow Connector 8"/>
              <p:cNvCxnSpPr>
                <a:stCxn id="3" idx="3"/>
              </p:cNvCxnSpPr>
              <p:nvPr/>
            </p:nvCxnSpPr>
            <p:spPr>
              <a:xfrm flipV="1">
                <a:off x="1246767" y="3533025"/>
                <a:ext cx="284578" cy="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/>
            <p:cNvSpPr txBox="1"/>
            <p:nvPr/>
          </p:nvSpPr>
          <p:spPr>
            <a:xfrm>
              <a:off x="-231824" y="5223257"/>
              <a:ext cx="2115238" cy="517065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/>
            <a:p>
              <a:pPr marL="0" marR="0" lvl="0" indent="0" algn="ctr" defTabSz="93241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32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Image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71136" y="5105037"/>
            <a:ext cx="3388544" cy="1368736"/>
            <a:chOff x="1370448" y="4908623"/>
            <a:chExt cx="3389025" cy="1368930"/>
          </a:xfrm>
        </p:grpSpPr>
        <p:grpSp>
          <p:nvGrpSpPr>
            <p:cNvPr id="46" name="Group 45"/>
            <p:cNvGrpSpPr/>
            <p:nvPr/>
          </p:nvGrpSpPr>
          <p:grpSpPr>
            <a:xfrm>
              <a:off x="1370448" y="4908623"/>
              <a:ext cx="3389025" cy="992917"/>
              <a:chOff x="1322956" y="5001657"/>
              <a:chExt cx="3322875" cy="973536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2530593" y="5001657"/>
                <a:ext cx="2115238" cy="973536"/>
              </a:xfrm>
              <a:prstGeom prst="rect">
                <a:avLst/>
              </a:prstGeom>
              <a:noFill/>
            </p:spPr>
            <p:txBody>
              <a:bodyPr wrap="square" lIns="186494" tIns="149196" rIns="186494" bIns="149196" rtlCol="0">
                <a:spAutoFit/>
              </a:bodyPr>
              <a:lstStyle/>
              <a:p>
                <a:pPr marL="0" marR="0" lvl="0" indent="0" algn="ctr" defTabSz="93241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1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32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Low-Level Features (lines, edges,   color fields, etc.)</a:t>
                </a:r>
              </a:p>
            </p:txBody>
          </p:sp>
          <p:cxnSp>
            <p:nvCxnSpPr>
              <p:cNvPr id="33" name="Straight Arrow Connector 32"/>
              <p:cNvCxnSpPr/>
              <p:nvPr/>
            </p:nvCxnSpPr>
            <p:spPr>
              <a:xfrm>
                <a:off x="1322956" y="5481789"/>
                <a:ext cx="1300269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/>
            <p:cNvGrpSpPr/>
            <p:nvPr/>
          </p:nvGrpSpPr>
          <p:grpSpPr>
            <a:xfrm>
              <a:off x="2925984" y="5811249"/>
              <a:ext cx="1509631" cy="466304"/>
              <a:chOff x="5925870" y="4097704"/>
              <a:chExt cx="1480165" cy="457202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925870" y="4097706"/>
                <a:ext cx="452915" cy="45720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35210" y="4097704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/>
              </p:cNvPicPr>
              <p:nvPr/>
            </p:nvPicPr>
            <p:blipFill rotWithShape="1"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948835" y="4097704"/>
                <a:ext cx="457200" cy="457200"/>
              </a:xfrm>
              <a:prstGeom prst="rect">
                <a:avLst/>
              </a:prstGeom>
            </p:spPr>
          </p:pic>
        </p:grpSp>
      </p:grpSp>
      <p:grpSp>
        <p:nvGrpSpPr>
          <p:cNvPr id="11" name="Group 10"/>
          <p:cNvGrpSpPr/>
          <p:nvPr/>
        </p:nvGrpSpPr>
        <p:grpSpPr>
          <a:xfrm>
            <a:off x="4628952" y="5105037"/>
            <a:ext cx="2613648" cy="1368736"/>
            <a:chOff x="4628725" y="4908623"/>
            <a:chExt cx="2614019" cy="1368930"/>
          </a:xfrm>
        </p:grpSpPr>
        <p:grpSp>
          <p:nvGrpSpPr>
            <p:cNvPr id="47" name="Group 46"/>
            <p:cNvGrpSpPr/>
            <p:nvPr/>
          </p:nvGrpSpPr>
          <p:grpSpPr>
            <a:xfrm>
              <a:off x="4628725" y="4908623"/>
              <a:ext cx="2614019" cy="992917"/>
              <a:chOff x="4541583" y="5001657"/>
              <a:chExt cx="2393849" cy="973536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4867546" y="5001657"/>
                <a:ext cx="2067886" cy="973536"/>
              </a:xfrm>
              <a:prstGeom prst="rect">
                <a:avLst/>
              </a:prstGeom>
              <a:noFill/>
            </p:spPr>
            <p:txBody>
              <a:bodyPr wrap="square" lIns="186494" tIns="149196" rIns="186494" bIns="149196" rtlCol="0">
                <a:spAutoFit/>
              </a:bodyPr>
              <a:lstStyle/>
              <a:p>
                <a:pPr marL="0" marR="0" lvl="0" indent="0" algn="ctr" defTabSz="93241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1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32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High-Level Features (corners, contours, simple shapes)</a:t>
                </a:r>
              </a:p>
            </p:txBody>
          </p:sp>
          <p:cxnSp>
            <p:nvCxnSpPr>
              <p:cNvPr id="35" name="Straight Arrow Connector 34"/>
              <p:cNvCxnSpPr/>
              <p:nvPr/>
            </p:nvCxnSpPr>
            <p:spPr>
              <a:xfrm flipV="1">
                <a:off x="4541583" y="5481788"/>
                <a:ext cx="433387" cy="1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/>
            <p:cNvGrpSpPr/>
            <p:nvPr/>
          </p:nvGrpSpPr>
          <p:grpSpPr>
            <a:xfrm>
              <a:off x="5356179" y="5811251"/>
              <a:ext cx="1508448" cy="466302"/>
              <a:chOff x="5820137" y="4597270"/>
              <a:chExt cx="1479005" cy="457200"/>
            </a:xfrm>
          </p:grpSpPr>
          <p:pic>
            <p:nvPicPr>
              <p:cNvPr id="61" name="Picture 60"/>
              <p:cNvPicPr>
                <a:picLocks/>
              </p:cNvPicPr>
              <p:nvPr/>
            </p:nvPicPr>
            <p:blipFill rotWithShape="1"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820137" y="4597270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/>
              </p:cNvPicPr>
              <p:nvPr/>
            </p:nvPicPr>
            <p:blipFill rotWithShape="1">
              <a:blip r:embed="rId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331040" y="4597270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/>
              </p:cNvPicPr>
              <p:nvPr/>
            </p:nvPicPr>
            <p:blipFill rotWithShape="1">
              <a:blip r:embed="rId10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41942" y="4597270"/>
                <a:ext cx="457200" cy="457200"/>
              </a:xfrm>
              <a:prstGeom prst="rect">
                <a:avLst/>
              </a:prstGeom>
            </p:spPr>
          </p:pic>
        </p:grpSp>
      </p:grpSp>
      <p:grpSp>
        <p:nvGrpSpPr>
          <p:cNvPr id="18" name="Group 17"/>
          <p:cNvGrpSpPr/>
          <p:nvPr/>
        </p:nvGrpSpPr>
        <p:grpSpPr>
          <a:xfrm>
            <a:off x="7086529" y="5117492"/>
            <a:ext cx="2303765" cy="1356279"/>
            <a:chOff x="7086652" y="4921080"/>
            <a:chExt cx="2304092" cy="1356471"/>
          </a:xfrm>
        </p:grpSpPr>
        <p:grpSp>
          <p:nvGrpSpPr>
            <p:cNvPr id="48" name="Group 47"/>
            <p:cNvGrpSpPr/>
            <p:nvPr/>
          </p:nvGrpSpPr>
          <p:grpSpPr>
            <a:xfrm>
              <a:off x="7086652" y="4921080"/>
              <a:ext cx="2304092" cy="992917"/>
              <a:chOff x="6927586" y="5013871"/>
              <a:chExt cx="2259119" cy="973536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7237268" y="5013871"/>
                <a:ext cx="1949437" cy="973536"/>
              </a:xfrm>
              <a:prstGeom prst="rect">
                <a:avLst/>
              </a:prstGeom>
              <a:noFill/>
            </p:spPr>
            <p:txBody>
              <a:bodyPr wrap="square" lIns="186494" tIns="149196" rIns="186494" bIns="149196" rtlCol="0">
                <a:spAutoFit/>
              </a:bodyPr>
              <a:lstStyle/>
              <a:p>
                <a:pPr marL="0" marR="0" lvl="0" indent="0" algn="ctr" defTabSz="93241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1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32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Object Parts (wheels, faces, windows, etc.)</a:t>
                </a:r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>
                <a:off x="6927586" y="5481788"/>
                <a:ext cx="403836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7641805" y="5811249"/>
              <a:ext cx="1509631" cy="466302"/>
              <a:chOff x="5925870" y="5106360"/>
              <a:chExt cx="1480165" cy="457200"/>
            </a:xfrm>
          </p:grpSpPr>
          <p:pic>
            <p:nvPicPr>
              <p:cNvPr id="65" name="Picture 64"/>
              <p:cNvPicPr>
                <a:picLocks noChangeAspect="1"/>
              </p:cNvPicPr>
              <p:nvPr/>
            </p:nvPicPr>
            <p:blipFill rotWithShape="1">
              <a:blip r:embed="rId11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925870" y="5106360"/>
                <a:ext cx="457203" cy="457200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 rotWithShape="1">
              <a:blip r:embed="rId1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35210" y="5106360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 rotWithShape="1">
              <a:blip r:embed="rId1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948835" y="5106360"/>
                <a:ext cx="457200" cy="457200"/>
              </a:xfrm>
              <a:prstGeom prst="rect">
                <a:avLst/>
              </a:prstGeom>
            </p:spPr>
          </p:pic>
        </p:grpSp>
      </p:grpSp>
      <p:sp>
        <p:nvSpPr>
          <p:cNvPr id="51" name="Rectangle 50"/>
          <p:cNvSpPr/>
          <p:nvPr/>
        </p:nvSpPr>
        <p:spPr>
          <a:xfrm>
            <a:off x="10598832" y="4025609"/>
            <a:ext cx="412341" cy="144318"/>
          </a:xfrm>
          <a:prstGeom prst="rect">
            <a:avLst/>
          </a:prstGeom>
          <a:solidFill>
            <a:schemeClr val="tx1"/>
          </a:solidFill>
          <a:ln>
            <a:noFil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87646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Tasks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27859" y="1675796"/>
            <a:ext cx="2590432" cy="2074012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3199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Image Classification</a:t>
            </a: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4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Is there a deer in the image?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170669" y="1443526"/>
            <a:ext cx="0" cy="48495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46" y="4554490"/>
            <a:ext cx="2310496" cy="12996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0447" y="4447304"/>
            <a:ext cx="947254" cy="74731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99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Yes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95752" y="1443529"/>
            <a:ext cx="0" cy="48495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257867" y="1443561"/>
            <a:ext cx="0" cy="48495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500467" y="1673888"/>
            <a:ext cx="2400796" cy="4203572"/>
            <a:chOff x="6532514" y="1549772"/>
            <a:chExt cx="2353935" cy="412152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5718" y="4397008"/>
              <a:ext cx="2265398" cy="127428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 bwMode="auto">
            <a:xfrm>
              <a:off x="7898840" y="4621258"/>
              <a:ext cx="587627" cy="884711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" name="Text Placeholder 2"/>
            <p:cNvSpPr txBox="1">
              <a:spLocks/>
            </p:cNvSpPr>
            <p:nvPr/>
          </p:nvSpPr>
          <p:spPr>
            <a:xfrm>
              <a:off x="6532514" y="1549772"/>
              <a:ext cx="2353935" cy="2282187"/>
            </a:xfrm>
            <a:prstGeom prst="rect">
              <a:avLst/>
            </a:prstGeom>
          </p:spPr>
          <p:txBody>
            <a:bodyPr vert="horz" wrap="square" lIns="146283" tIns="91427" rIns="146283" bIns="91427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2"/>
                      </a:gs>
                      <a:gs pos="9900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3199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Object Detection</a:t>
              </a:r>
            </a:p>
            <a:p>
              <a:pPr marL="342900" marR="0" lvl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342900" marR="0" lvl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/>
              </a:pPr>
              <a:r>
                <a:rPr kumimoji="0" lang="en-US" sz="204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Where in the image is the deer?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10042" y="1675795"/>
            <a:ext cx="2797073" cy="4214526"/>
            <a:chOff x="9442180" y="987628"/>
            <a:chExt cx="2797469" cy="4215123"/>
          </a:xfrm>
        </p:grpSpPr>
        <p:sp>
          <p:nvSpPr>
            <p:cNvPr id="16" name="Text Placeholder 2"/>
            <p:cNvSpPr txBox="1">
              <a:spLocks/>
            </p:cNvSpPr>
            <p:nvPr/>
          </p:nvSpPr>
          <p:spPr>
            <a:xfrm>
              <a:off x="9442180" y="987628"/>
              <a:ext cx="2797469" cy="2003563"/>
            </a:xfrm>
            <a:prstGeom prst="rect">
              <a:avLst/>
            </a:prstGeom>
          </p:spPr>
          <p:txBody>
            <a:bodyPr vert="horz" wrap="square" lIns="146283" tIns="91427" rIns="146283" bIns="91427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2"/>
                      </a:gs>
                      <a:gs pos="9900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buNone/>
              </a:pPr>
              <a:r>
                <a:rPr kumimoji="0" lang="en-US" sz="3199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Image S</a:t>
              </a:r>
              <a:r>
                <a:rPr lang="en-US" sz="3199" dirty="0" err="1">
                  <a:solidFill>
                    <a:srgbClr val="0078D7"/>
                  </a:solidFill>
                </a:rPr>
                <a:t>egmentation</a:t>
              </a:r>
              <a:endParaRPr kumimoji="0" lang="en-US" sz="3199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</a:endParaRPr>
            </a:p>
            <a:p>
              <a:pPr marL="342900" marR="0" lvl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342900" marR="0" lvl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/>
              </a:pPr>
              <a:r>
                <a:rPr kumimoji="0" lang="en-US" sz="204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Where exactly is the deer? What pixels?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5986" y="3901324"/>
              <a:ext cx="2310824" cy="1299839"/>
            </a:xfrm>
            <a:prstGeom prst="rect">
              <a:avLst/>
            </a:prstGeom>
          </p:spPr>
        </p:pic>
        <p:sp>
          <p:nvSpPr>
            <p:cNvPr id="18" name="Freeform: Shape 17"/>
            <p:cNvSpPr/>
            <p:nvPr/>
          </p:nvSpPr>
          <p:spPr bwMode="auto">
            <a:xfrm>
              <a:off x="9616000" y="3881493"/>
              <a:ext cx="1224915" cy="1321258"/>
            </a:xfrm>
            <a:custGeom>
              <a:avLst/>
              <a:gdLst>
                <a:gd name="connsiteX0" fmla="*/ 11577 w 1224915"/>
                <a:gd name="connsiteY0" fmla="*/ 1314761 h 1321258"/>
                <a:gd name="connsiteX1" fmla="*/ 117085 w 1224915"/>
                <a:gd name="connsiteY1" fmla="*/ 1297176 h 1321258"/>
                <a:gd name="connsiteX2" fmla="*/ 143462 w 1224915"/>
                <a:gd name="connsiteY2" fmla="*/ 1288384 h 1321258"/>
                <a:gd name="connsiteX3" fmla="*/ 213800 w 1224915"/>
                <a:gd name="connsiteY3" fmla="*/ 1279592 h 1321258"/>
                <a:gd name="connsiteX4" fmla="*/ 284138 w 1224915"/>
                <a:gd name="connsiteY4" fmla="*/ 1262007 h 1321258"/>
                <a:gd name="connsiteX5" fmla="*/ 336892 w 1224915"/>
                <a:gd name="connsiteY5" fmla="*/ 1244422 h 1321258"/>
                <a:gd name="connsiteX6" fmla="*/ 433608 w 1224915"/>
                <a:gd name="connsiteY6" fmla="*/ 1226838 h 1321258"/>
                <a:gd name="connsiteX7" fmla="*/ 530323 w 1224915"/>
                <a:gd name="connsiteY7" fmla="*/ 1200461 h 1321258"/>
                <a:gd name="connsiteX8" fmla="*/ 662208 w 1224915"/>
                <a:gd name="connsiteY8" fmla="*/ 1191669 h 1321258"/>
                <a:gd name="connsiteX9" fmla="*/ 855638 w 1224915"/>
                <a:gd name="connsiteY9" fmla="*/ 1156499 h 1321258"/>
                <a:gd name="connsiteX10" fmla="*/ 1224915 w 1224915"/>
                <a:gd name="connsiteY10" fmla="*/ 1138915 h 1321258"/>
                <a:gd name="connsiteX11" fmla="*/ 1198538 w 1224915"/>
                <a:gd name="connsiteY11" fmla="*/ 1121330 h 1321258"/>
                <a:gd name="connsiteX12" fmla="*/ 1172162 w 1224915"/>
                <a:gd name="connsiteY12" fmla="*/ 1112538 h 1321258"/>
                <a:gd name="connsiteX13" fmla="*/ 1136992 w 1224915"/>
                <a:gd name="connsiteY13" fmla="*/ 1103745 h 1321258"/>
                <a:gd name="connsiteX14" fmla="*/ 1049069 w 1224915"/>
                <a:gd name="connsiteY14" fmla="*/ 1086161 h 1321258"/>
                <a:gd name="connsiteX15" fmla="*/ 1022692 w 1224915"/>
                <a:gd name="connsiteY15" fmla="*/ 1077369 h 1321258"/>
                <a:gd name="connsiteX16" fmla="*/ 846846 w 1224915"/>
                <a:gd name="connsiteY16" fmla="*/ 1059784 h 1321258"/>
                <a:gd name="connsiteX17" fmla="*/ 750131 w 1224915"/>
                <a:gd name="connsiteY17" fmla="*/ 1033407 h 1321258"/>
                <a:gd name="connsiteX18" fmla="*/ 706169 w 1224915"/>
                <a:gd name="connsiteY18" fmla="*/ 998238 h 1321258"/>
                <a:gd name="connsiteX19" fmla="*/ 679792 w 1224915"/>
                <a:gd name="connsiteY19" fmla="*/ 971861 h 1321258"/>
                <a:gd name="connsiteX20" fmla="*/ 591869 w 1224915"/>
                <a:gd name="connsiteY20" fmla="*/ 919107 h 1321258"/>
                <a:gd name="connsiteX21" fmla="*/ 574285 w 1224915"/>
                <a:gd name="connsiteY21" fmla="*/ 892730 h 1321258"/>
                <a:gd name="connsiteX22" fmla="*/ 547908 w 1224915"/>
                <a:gd name="connsiteY22" fmla="*/ 883938 h 1321258"/>
                <a:gd name="connsiteX23" fmla="*/ 530323 w 1224915"/>
                <a:gd name="connsiteY23" fmla="*/ 831184 h 1321258"/>
                <a:gd name="connsiteX24" fmla="*/ 521531 w 1224915"/>
                <a:gd name="connsiteY24" fmla="*/ 804807 h 1321258"/>
                <a:gd name="connsiteX25" fmla="*/ 512738 w 1224915"/>
                <a:gd name="connsiteY25" fmla="*/ 778430 h 1321258"/>
                <a:gd name="connsiteX26" fmla="*/ 503946 w 1224915"/>
                <a:gd name="connsiteY26" fmla="*/ 743261 h 1321258"/>
                <a:gd name="connsiteX27" fmla="*/ 486362 w 1224915"/>
                <a:gd name="connsiteY27" fmla="*/ 716884 h 1321258"/>
                <a:gd name="connsiteX28" fmla="*/ 477569 w 1224915"/>
                <a:gd name="connsiteY28" fmla="*/ 681715 h 1321258"/>
                <a:gd name="connsiteX29" fmla="*/ 468777 w 1224915"/>
                <a:gd name="connsiteY29" fmla="*/ 637753 h 1321258"/>
                <a:gd name="connsiteX30" fmla="*/ 459985 w 1224915"/>
                <a:gd name="connsiteY30" fmla="*/ 611376 h 1321258"/>
                <a:gd name="connsiteX31" fmla="*/ 451192 w 1224915"/>
                <a:gd name="connsiteY31" fmla="*/ 576207 h 1321258"/>
                <a:gd name="connsiteX32" fmla="*/ 442400 w 1224915"/>
                <a:gd name="connsiteY32" fmla="*/ 549830 h 1321258"/>
                <a:gd name="connsiteX33" fmla="*/ 433608 w 1224915"/>
                <a:gd name="connsiteY33" fmla="*/ 497076 h 1321258"/>
                <a:gd name="connsiteX34" fmla="*/ 416023 w 1224915"/>
                <a:gd name="connsiteY34" fmla="*/ 470699 h 1321258"/>
                <a:gd name="connsiteX35" fmla="*/ 398438 w 1224915"/>
                <a:gd name="connsiteY35" fmla="*/ 435530 h 1321258"/>
                <a:gd name="connsiteX36" fmla="*/ 389646 w 1224915"/>
                <a:gd name="connsiteY36" fmla="*/ 391569 h 1321258"/>
                <a:gd name="connsiteX37" fmla="*/ 372062 w 1224915"/>
                <a:gd name="connsiteY37" fmla="*/ 321230 h 1321258"/>
                <a:gd name="connsiteX38" fmla="*/ 354477 w 1224915"/>
                <a:gd name="connsiteY38" fmla="*/ 171761 h 1321258"/>
                <a:gd name="connsiteX39" fmla="*/ 345685 w 1224915"/>
                <a:gd name="connsiteY39" fmla="*/ 136592 h 1321258"/>
                <a:gd name="connsiteX40" fmla="*/ 336892 w 1224915"/>
                <a:gd name="connsiteY40" fmla="*/ 57461 h 1321258"/>
                <a:gd name="connsiteX41" fmla="*/ 73123 w 1224915"/>
                <a:gd name="connsiteY41" fmla="*/ 22292 h 1321258"/>
                <a:gd name="connsiteX42" fmla="*/ 11577 w 1224915"/>
                <a:gd name="connsiteY42" fmla="*/ 39876 h 1321258"/>
                <a:gd name="connsiteX43" fmla="*/ 20369 w 1224915"/>
                <a:gd name="connsiteY43" fmla="*/ 75045 h 1321258"/>
                <a:gd name="connsiteX44" fmla="*/ 37954 w 1224915"/>
                <a:gd name="connsiteY44" fmla="*/ 127799 h 1321258"/>
                <a:gd name="connsiteX45" fmla="*/ 46746 w 1224915"/>
                <a:gd name="connsiteY45" fmla="*/ 154176 h 1321258"/>
                <a:gd name="connsiteX46" fmla="*/ 37954 w 1224915"/>
                <a:gd name="connsiteY46" fmla="*/ 277269 h 1321258"/>
                <a:gd name="connsiteX47" fmla="*/ 55538 w 1224915"/>
                <a:gd name="connsiteY47" fmla="*/ 541038 h 1321258"/>
                <a:gd name="connsiteX48" fmla="*/ 64331 w 1224915"/>
                <a:gd name="connsiteY48" fmla="*/ 611376 h 1321258"/>
                <a:gd name="connsiteX49" fmla="*/ 73123 w 1224915"/>
                <a:gd name="connsiteY49" fmla="*/ 664130 h 1321258"/>
                <a:gd name="connsiteX50" fmla="*/ 55538 w 1224915"/>
                <a:gd name="connsiteY50" fmla="*/ 804807 h 1321258"/>
                <a:gd name="connsiteX51" fmla="*/ 37954 w 1224915"/>
                <a:gd name="connsiteY51" fmla="*/ 1103745 h 1321258"/>
                <a:gd name="connsiteX52" fmla="*/ 11577 w 1224915"/>
                <a:gd name="connsiteY52" fmla="*/ 1182876 h 1321258"/>
                <a:gd name="connsiteX53" fmla="*/ 11577 w 1224915"/>
                <a:gd name="connsiteY53" fmla="*/ 1314761 h 132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224915" h="1321258">
                  <a:moveTo>
                    <a:pt x="11577" y="1314761"/>
                  </a:moveTo>
                  <a:cubicBezTo>
                    <a:pt x="29162" y="1333811"/>
                    <a:pt x="82792" y="1305749"/>
                    <a:pt x="117085" y="1297176"/>
                  </a:cubicBezTo>
                  <a:cubicBezTo>
                    <a:pt x="126076" y="1294928"/>
                    <a:pt x="134344" y="1290042"/>
                    <a:pt x="143462" y="1288384"/>
                  </a:cubicBezTo>
                  <a:cubicBezTo>
                    <a:pt x="166709" y="1284157"/>
                    <a:pt x="190354" y="1282523"/>
                    <a:pt x="213800" y="1279592"/>
                  </a:cubicBezTo>
                  <a:cubicBezTo>
                    <a:pt x="237246" y="1273730"/>
                    <a:pt x="261211" y="1269650"/>
                    <a:pt x="284138" y="1262007"/>
                  </a:cubicBezTo>
                  <a:cubicBezTo>
                    <a:pt x="301723" y="1256145"/>
                    <a:pt x="318608" y="1247469"/>
                    <a:pt x="336892" y="1244422"/>
                  </a:cubicBezTo>
                  <a:cubicBezTo>
                    <a:pt x="354123" y="1241550"/>
                    <a:pt x="414300" y="1232104"/>
                    <a:pt x="433608" y="1226838"/>
                  </a:cubicBezTo>
                  <a:cubicBezTo>
                    <a:pt x="479406" y="1214348"/>
                    <a:pt x="485224" y="1204971"/>
                    <a:pt x="530323" y="1200461"/>
                  </a:cubicBezTo>
                  <a:cubicBezTo>
                    <a:pt x="574164" y="1196077"/>
                    <a:pt x="618246" y="1194600"/>
                    <a:pt x="662208" y="1191669"/>
                  </a:cubicBezTo>
                  <a:cubicBezTo>
                    <a:pt x="704263" y="1183258"/>
                    <a:pt x="817073" y="1159713"/>
                    <a:pt x="855638" y="1156499"/>
                  </a:cubicBezTo>
                  <a:cubicBezTo>
                    <a:pt x="1048814" y="1140402"/>
                    <a:pt x="925874" y="1148883"/>
                    <a:pt x="1224915" y="1138915"/>
                  </a:cubicBezTo>
                  <a:cubicBezTo>
                    <a:pt x="1216123" y="1133053"/>
                    <a:pt x="1207989" y="1126056"/>
                    <a:pt x="1198538" y="1121330"/>
                  </a:cubicBezTo>
                  <a:cubicBezTo>
                    <a:pt x="1190249" y="1117185"/>
                    <a:pt x="1181073" y="1115084"/>
                    <a:pt x="1172162" y="1112538"/>
                  </a:cubicBezTo>
                  <a:cubicBezTo>
                    <a:pt x="1160543" y="1109218"/>
                    <a:pt x="1148808" y="1106277"/>
                    <a:pt x="1136992" y="1103745"/>
                  </a:cubicBezTo>
                  <a:cubicBezTo>
                    <a:pt x="1107767" y="1097483"/>
                    <a:pt x="1077423" y="1095612"/>
                    <a:pt x="1049069" y="1086161"/>
                  </a:cubicBezTo>
                  <a:cubicBezTo>
                    <a:pt x="1040277" y="1083230"/>
                    <a:pt x="1031739" y="1079380"/>
                    <a:pt x="1022692" y="1077369"/>
                  </a:cubicBezTo>
                  <a:cubicBezTo>
                    <a:pt x="963740" y="1064268"/>
                    <a:pt x="908395" y="1064180"/>
                    <a:pt x="846846" y="1059784"/>
                  </a:cubicBezTo>
                  <a:cubicBezTo>
                    <a:pt x="767517" y="1039951"/>
                    <a:pt x="799436" y="1049841"/>
                    <a:pt x="750131" y="1033407"/>
                  </a:cubicBezTo>
                  <a:cubicBezTo>
                    <a:pt x="710802" y="974415"/>
                    <a:pt x="757132" y="1032213"/>
                    <a:pt x="706169" y="998238"/>
                  </a:cubicBezTo>
                  <a:cubicBezTo>
                    <a:pt x="695823" y="991341"/>
                    <a:pt x="689607" y="979495"/>
                    <a:pt x="679792" y="971861"/>
                  </a:cubicBezTo>
                  <a:cubicBezTo>
                    <a:pt x="641598" y="942155"/>
                    <a:pt x="630147" y="938247"/>
                    <a:pt x="591869" y="919107"/>
                  </a:cubicBezTo>
                  <a:cubicBezTo>
                    <a:pt x="586008" y="910315"/>
                    <a:pt x="582536" y="899331"/>
                    <a:pt x="574285" y="892730"/>
                  </a:cubicBezTo>
                  <a:cubicBezTo>
                    <a:pt x="567048" y="886940"/>
                    <a:pt x="553295" y="891480"/>
                    <a:pt x="547908" y="883938"/>
                  </a:cubicBezTo>
                  <a:cubicBezTo>
                    <a:pt x="537134" y="868855"/>
                    <a:pt x="536185" y="848769"/>
                    <a:pt x="530323" y="831184"/>
                  </a:cubicBezTo>
                  <a:lnTo>
                    <a:pt x="521531" y="804807"/>
                  </a:lnTo>
                  <a:cubicBezTo>
                    <a:pt x="518600" y="796015"/>
                    <a:pt x="514986" y="787421"/>
                    <a:pt x="512738" y="778430"/>
                  </a:cubicBezTo>
                  <a:cubicBezTo>
                    <a:pt x="509807" y="766707"/>
                    <a:pt x="508706" y="754368"/>
                    <a:pt x="503946" y="743261"/>
                  </a:cubicBezTo>
                  <a:cubicBezTo>
                    <a:pt x="499784" y="733548"/>
                    <a:pt x="492223" y="725676"/>
                    <a:pt x="486362" y="716884"/>
                  </a:cubicBezTo>
                  <a:cubicBezTo>
                    <a:pt x="483431" y="705161"/>
                    <a:pt x="480190" y="693511"/>
                    <a:pt x="477569" y="681715"/>
                  </a:cubicBezTo>
                  <a:cubicBezTo>
                    <a:pt x="474327" y="667127"/>
                    <a:pt x="472401" y="652251"/>
                    <a:pt x="468777" y="637753"/>
                  </a:cubicBezTo>
                  <a:cubicBezTo>
                    <a:pt x="466529" y="628762"/>
                    <a:pt x="462531" y="620287"/>
                    <a:pt x="459985" y="611376"/>
                  </a:cubicBezTo>
                  <a:cubicBezTo>
                    <a:pt x="456665" y="599757"/>
                    <a:pt x="454512" y="587826"/>
                    <a:pt x="451192" y="576207"/>
                  </a:cubicBezTo>
                  <a:cubicBezTo>
                    <a:pt x="448646" y="567296"/>
                    <a:pt x="444410" y="558877"/>
                    <a:pt x="442400" y="549830"/>
                  </a:cubicBezTo>
                  <a:cubicBezTo>
                    <a:pt x="438533" y="532427"/>
                    <a:pt x="439245" y="513988"/>
                    <a:pt x="433608" y="497076"/>
                  </a:cubicBezTo>
                  <a:cubicBezTo>
                    <a:pt x="430266" y="487051"/>
                    <a:pt x="421266" y="479874"/>
                    <a:pt x="416023" y="470699"/>
                  </a:cubicBezTo>
                  <a:cubicBezTo>
                    <a:pt x="409520" y="459319"/>
                    <a:pt x="404300" y="447253"/>
                    <a:pt x="398438" y="435530"/>
                  </a:cubicBezTo>
                  <a:cubicBezTo>
                    <a:pt x="395507" y="420876"/>
                    <a:pt x="393270" y="406067"/>
                    <a:pt x="389646" y="391569"/>
                  </a:cubicBezTo>
                  <a:cubicBezTo>
                    <a:pt x="376008" y="337016"/>
                    <a:pt x="382865" y="396852"/>
                    <a:pt x="372062" y="321230"/>
                  </a:cubicBezTo>
                  <a:cubicBezTo>
                    <a:pt x="365008" y="271850"/>
                    <a:pt x="362689" y="221037"/>
                    <a:pt x="354477" y="171761"/>
                  </a:cubicBezTo>
                  <a:cubicBezTo>
                    <a:pt x="352490" y="159842"/>
                    <a:pt x="348616" y="148315"/>
                    <a:pt x="345685" y="136592"/>
                  </a:cubicBezTo>
                  <a:cubicBezTo>
                    <a:pt x="342754" y="110215"/>
                    <a:pt x="341255" y="83639"/>
                    <a:pt x="336892" y="57461"/>
                  </a:cubicBezTo>
                  <a:cubicBezTo>
                    <a:pt x="319152" y="-48976"/>
                    <a:pt x="172706" y="25726"/>
                    <a:pt x="73123" y="22292"/>
                  </a:cubicBezTo>
                  <a:cubicBezTo>
                    <a:pt x="52608" y="28153"/>
                    <a:pt x="26664" y="24789"/>
                    <a:pt x="11577" y="39876"/>
                  </a:cubicBezTo>
                  <a:cubicBezTo>
                    <a:pt x="3032" y="48420"/>
                    <a:pt x="16897" y="63471"/>
                    <a:pt x="20369" y="75045"/>
                  </a:cubicBezTo>
                  <a:cubicBezTo>
                    <a:pt x="25695" y="92799"/>
                    <a:pt x="32092" y="110214"/>
                    <a:pt x="37954" y="127799"/>
                  </a:cubicBezTo>
                  <a:lnTo>
                    <a:pt x="46746" y="154176"/>
                  </a:lnTo>
                  <a:cubicBezTo>
                    <a:pt x="43815" y="195207"/>
                    <a:pt x="37954" y="236133"/>
                    <a:pt x="37954" y="277269"/>
                  </a:cubicBezTo>
                  <a:cubicBezTo>
                    <a:pt x="37954" y="496516"/>
                    <a:pt x="22776" y="442747"/>
                    <a:pt x="55538" y="541038"/>
                  </a:cubicBezTo>
                  <a:cubicBezTo>
                    <a:pt x="58469" y="564484"/>
                    <a:pt x="60989" y="587985"/>
                    <a:pt x="64331" y="611376"/>
                  </a:cubicBezTo>
                  <a:cubicBezTo>
                    <a:pt x="66852" y="629024"/>
                    <a:pt x="73123" y="646303"/>
                    <a:pt x="73123" y="664130"/>
                  </a:cubicBezTo>
                  <a:cubicBezTo>
                    <a:pt x="73123" y="742502"/>
                    <a:pt x="69537" y="748816"/>
                    <a:pt x="55538" y="804807"/>
                  </a:cubicBezTo>
                  <a:cubicBezTo>
                    <a:pt x="48938" y="976420"/>
                    <a:pt x="55244" y="982713"/>
                    <a:pt x="37954" y="1103745"/>
                  </a:cubicBezTo>
                  <a:cubicBezTo>
                    <a:pt x="29339" y="1164051"/>
                    <a:pt x="37916" y="1143368"/>
                    <a:pt x="11577" y="1182876"/>
                  </a:cubicBezTo>
                  <a:cubicBezTo>
                    <a:pt x="-1551" y="1261648"/>
                    <a:pt x="-6008" y="1295711"/>
                    <a:pt x="11577" y="1314761"/>
                  </a:cubicBezTo>
                  <a:close/>
                </a:path>
              </a:pathLst>
            </a:custGeom>
            <a:solidFill>
              <a:srgbClr val="996633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9616000" y="3901325"/>
              <a:ext cx="183637" cy="1255606"/>
            </a:xfrm>
            <a:prstGeom prst="rect">
              <a:avLst/>
            </a:prstGeom>
            <a:solidFill>
              <a:srgbClr val="996633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" name="Freeform: Shape 19"/>
            <p:cNvSpPr/>
            <p:nvPr/>
          </p:nvSpPr>
          <p:spPr bwMode="auto">
            <a:xfrm>
              <a:off x="10132150" y="4658693"/>
              <a:ext cx="947310" cy="133969"/>
            </a:xfrm>
            <a:custGeom>
              <a:avLst/>
              <a:gdLst>
                <a:gd name="connsiteX0" fmla="*/ 66927 w 947310"/>
                <a:gd name="connsiteY0" fmla="*/ 71569 h 133115"/>
                <a:gd name="connsiteX1" fmla="*/ 471373 w 947310"/>
                <a:gd name="connsiteY1" fmla="*/ 80361 h 133115"/>
                <a:gd name="connsiteX2" fmla="*/ 550504 w 947310"/>
                <a:gd name="connsiteY2" fmla="*/ 97945 h 133115"/>
                <a:gd name="connsiteX3" fmla="*/ 612050 w 947310"/>
                <a:gd name="connsiteY3" fmla="*/ 106738 h 133115"/>
                <a:gd name="connsiteX4" fmla="*/ 638427 w 947310"/>
                <a:gd name="connsiteY4" fmla="*/ 115530 h 133115"/>
                <a:gd name="connsiteX5" fmla="*/ 779104 w 947310"/>
                <a:gd name="connsiteY5" fmla="*/ 133115 h 133115"/>
                <a:gd name="connsiteX6" fmla="*/ 937365 w 947310"/>
                <a:gd name="connsiteY6" fmla="*/ 124322 h 133115"/>
                <a:gd name="connsiteX7" fmla="*/ 937365 w 947310"/>
                <a:gd name="connsiteY7" fmla="*/ 71569 h 133115"/>
                <a:gd name="connsiteX8" fmla="*/ 867027 w 947310"/>
                <a:gd name="connsiteY8" fmla="*/ 27607 h 133115"/>
                <a:gd name="connsiteX9" fmla="*/ 840650 w 947310"/>
                <a:gd name="connsiteY9" fmla="*/ 18815 h 133115"/>
                <a:gd name="connsiteX10" fmla="*/ 225188 w 947310"/>
                <a:gd name="connsiteY10" fmla="*/ 1230 h 133115"/>
                <a:gd name="connsiteX11" fmla="*/ 5381 w 947310"/>
                <a:gd name="connsiteY11" fmla="*/ 10022 h 133115"/>
                <a:gd name="connsiteX12" fmla="*/ 31758 w 947310"/>
                <a:gd name="connsiteY12" fmla="*/ 80361 h 133115"/>
                <a:gd name="connsiteX13" fmla="*/ 66927 w 947310"/>
                <a:gd name="connsiteY13" fmla="*/ 71569 h 133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310" h="133115">
                  <a:moveTo>
                    <a:pt x="66927" y="71569"/>
                  </a:moveTo>
                  <a:cubicBezTo>
                    <a:pt x="140196" y="71569"/>
                    <a:pt x="336629" y="75077"/>
                    <a:pt x="471373" y="80361"/>
                  </a:cubicBezTo>
                  <a:cubicBezTo>
                    <a:pt x="493625" y="81234"/>
                    <a:pt x="527973" y="93848"/>
                    <a:pt x="550504" y="97945"/>
                  </a:cubicBezTo>
                  <a:cubicBezTo>
                    <a:pt x="570893" y="101652"/>
                    <a:pt x="591535" y="103807"/>
                    <a:pt x="612050" y="106738"/>
                  </a:cubicBezTo>
                  <a:cubicBezTo>
                    <a:pt x="620842" y="109669"/>
                    <a:pt x="629339" y="113712"/>
                    <a:pt x="638427" y="115530"/>
                  </a:cubicBezTo>
                  <a:cubicBezTo>
                    <a:pt x="669783" y="121801"/>
                    <a:pt x="751684" y="130068"/>
                    <a:pt x="779104" y="133115"/>
                  </a:cubicBezTo>
                  <a:cubicBezTo>
                    <a:pt x="831858" y="130184"/>
                    <a:pt x="885663" y="135207"/>
                    <a:pt x="937365" y="124322"/>
                  </a:cubicBezTo>
                  <a:cubicBezTo>
                    <a:pt x="958580" y="119856"/>
                    <a:pt x="939598" y="76036"/>
                    <a:pt x="937365" y="71569"/>
                  </a:cubicBezTo>
                  <a:cubicBezTo>
                    <a:pt x="917858" y="32555"/>
                    <a:pt x="915144" y="43646"/>
                    <a:pt x="867027" y="27607"/>
                  </a:cubicBezTo>
                  <a:cubicBezTo>
                    <a:pt x="858235" y="24676"/>
                    <a:pt x="849916" y="19016"/>
                    <a:pt x="840650" y="18815"/>
                  </a:cubicBezTo>
                  <a:cubicBezTo>
                    <a:pt x="365821" y="8492"/>
                    <a:pt x="570934" y="15636"/>
                    <a:pt x="225188" y="1230"/>
                  </a:cubicBezTo>
                  <a:cubicBezTo>
                    <a:pt x="151919" y="4161"/>
                    <a:pt x="76519" y="-7763"/>
                    <a:pt x="5381" y="10022"/>
                  </a:cubicBezTo>
                  <a:cubicBezTo>
                    <a:pt x="-14751" y="15055"/>
                    <a:pt x="27801" y="76404"/>
                    <a:pt x="31758" y="80361"/>
                  </a:cubicBezTo>
                  <a:cubicBezTo>
                    <a:pt x="39230" y="87833"/>
                    <a:pt x="-6342" y="71569"/>
                    <a:pt x="66927" y="7156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" name="Freeform: Shape 20"/>
            <p:cNvSpPr/>
            <p:nvPr/>
          </p:nvSpPr>
          <p:spPr bwMode="auto">
            <a:xfrm>
              <a:off x="11315334" y="4686300"/>
              <a:ext cx="642204" cy="516059"/>
            </a:xfrm>
            <a:custGeom>
              <a:avLst/>
              <a:gdLst>
                <a:gd name="connsiteX0" fmla="*/ 61912 w 642204"/>
                <a:gd name="connsiteY0" fmla="*/ 509954 h 516059"/>
                <a:gd name="connsiteX1" fmla="*/ 88289 w 642204"/>
                <a:gd name="connsiteY1" fmla="*/ 465992 h 516059"/>
                <a:gd name="connsiteX2" fmla="*/ 114666 w 642204"/>
                <a:gd name="connsiteY2" fmla="*/ 386862 h 516059"/>
                <a:gd name="connsiteX3" fmla="*/ 132251 w 642204"/>
                <a:gd name="connsiteY3" fmla="*/ 334108 h 516059"/>
                <a:gd name="connsiteX4" fmla="*/ 141043 w 642204"/>
                <a:gd name="connsiteY4" fmla="*/ 307731 h 516059"/>
                <a:gd name="connsiteX5" fmla="*/ 141043 w 642204"/>
                <a:gd name="connsiteY5" fmla="*/ 202223 h 516059"/>
                <a:gd name="connsiteX6" fmla="*/ 114666 w 642204"/>
                <a:gd name="connsiteY6" fmla="*/ 175846 h 516059"/>
                <a:gd name="connsiteX7" fmla="*/ 88289 w 642204"/>
                <a:gd name="connsiteY7" fmla="*/ 167054 h 516059"/>
                <a:gd name="connsiteX8" fmla="*/ 35535 w 642204"/>
                <a:gd name="connsiteY8" fmla="*/ 123092 h 516059"/>
                <a:gd name="connsiteX9" fmla="*/ 9158 w 642204"/>
                <a:gd name="connsiteY9" fmla="*/ 114300 h 516059"/>
                <a:gd name="connsiteX10" fmla="*/ 17951 w 642204"/>
                <a:gd name="connsiteY10" fmla="*/ 35169 h 516059"/>
                <a:gd name="connsiteX11" fmla="*/ 26743 w 642204"/>
                <a:gd name="connsiteY11" fmla="*/ 8792 h 516059"/>
                <a:gd name="connsiteX12" fmla="*/ 53120 w 642204"/>
                <a:gd name="connsiteY12" fmla="*/ 0 h 516059"/>
                <a:gd name="connsiteX13" fmla="*/ 607035 w 642204"/>
                <a:gd name="connsiteY13" fmla="*/ 8792 h 516059"/>
                <a:gd name="connsiteX14" fmla="*/ 615828 w 642204"/>
                <a:gd name="connsiteY14" fmla="*/ 52754 h 516059"/>
                <a:gd name="connsiteX15" fmla="*/ 642204 w 642204"/>
                <a:gd name="connsiteY15" fmla="*/ 149469 h 516059"/>
                <a:gd name="connsiteX16" fmla="*/ 633412 w 642204"/>
                <a:gd name="connsiteY16" fmla="*/ 272562 h 516059"/>
                <a:gd name="connsiteX17" fmla="*/ 624620 w 642204"/>
                <a:gd name="connsiteY17" fmla="*/ 298938 h 516059"/>
                <a:gd name="connsiteX18" fmla="*/ 633412 w 642204"/>
                <a:gd name="connsiteY18" fmla="*/ 448408 h 516059"/>
                <a:gd name="connsiteX19" fmla="*/ 615828 w 642204"/>
                <a:gd name="connsiteY19" fmla="*/ 509954 h 516059"/>
                <a:gd name="connsiteX20" fmla="*/ 149835 w 642204"/>
                <a:gd name="connsiteY20" fmla="*/ 501162 h 516059"/>
                <a:gd name="connsiteX21" fmla="*/ 61912 w 642204"/>
                <a:gd name="connsiteY21" fmla="*/ 509954 h 5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42204" h="516059">
                  <a:moveTo>
                    <a:pt x="61912" y="509954"/>
                  </a:moveTo>
                  <a:cubicBezTo>
                    <a:pt x="51655" y="504092"/>
                    <a:pt x="81217" y="481550"/>
                    <a:pt x="88289" y="465992"/>
                  </a:cubicBezTo>
                  <a:cubicBezTo>
                    <a:pt x="88290" y="465990"/>
                    <a:pt x="110269" y="400052"/>
                    <a:pt x="114666" y="386862"/>
                  </a:cubicBezTo>
                  <a:lnTo>
                    <a:pt x="132251" y="334108"/>
                  </a:lnTo>
                  <a:lnTo>
                    <a:pt x="141043" y="307731"/>
                  </a:lnTo>
                  <a:cubicBezTo>
                    <a:pt x="146005" y="272992"/>
                    <a:pt x="158185" y="236507"/>
                    <a:pt x="141043" y="202223"/>
                  </a:cubicBezTo>
                  <a:cubicBezTo>
                    <a:pt x="135482" y="191101"/>
                    <a:pt x="125012" y="182743"/>
                    <a:pt x="114666" y="175846"/>
                  </a:cubicBezTo>
                  <a:cubicBezTo>
                    <a:pt x="106955" y="170705"/>
                    <a:pt x="97081" y="169985"/>
                    <a:pt x="88289" y="167054"/>
                  </a:cubicBezTo>
                  <a:cubicBezTo>
                    <a:pt x="68845" y="147610"/>
                    <a:pt x="60016" y="135332"/>
                    <a:pt x="35535" y="123092"/>
                  </a:cubicBezTo>
                  <a:cubicBezTo>
                    <a:pt x="27246" y="118947"/>
                    <a:pt x="17950" y="117231"/>
                    <a:pt x="9158" y="114300"/>
                  </a:cubicBezTo>
                  <a:cubicBezTo>
                    <a:pt x="-5495" y="70338"/>
                    <a:pt x="-2565" y="96716"/>
                    <a:pt x="17951" y="35169"/>
                  </a:cubicBezTo>
                  <a:cubicBezTo>
                    <a:pt x="20882" y="26377"/>
                    <a:pt x="17951" y="11723"/>
                    <a:pt x="26743" y="8792"/>
                  </a:cubicBezTo>
                  <a:lnTo>
                    <a:pt x="53120" y="0"/>
                  </a:lnTo>
                  <a:lnTo>
                    <a:pt x="607035" y="8792"/>
                  </a:lnTo>
                  <a:cubicBezTo>
                    <a:pt x="621914" y="10187"/>
                    <a:pt x="611896" y="38336"/>
                    <a:pt x="615828" y="52754"/>
                  </a:cubicBezTo>
                  <a:cubicBezTo>
                    <a:pt x="649290" y="175447"/>
                    <a:pt x="620786" y="42376"/>
                    <a:pt x="642204" y="149469"/>
                  </a:cubicBezTo>
                  <a:cubicBezTo>
                    <a:pt x="639273" y="190500"/>
                    <a:pt x="638218" y="231708"/>
                    <a:pt x="633412" y="272562"/>
                  </a:cubicBezTo>
                  <a:cubicBezTo>
                    <a:pt x="632329" y="281766"/>
                    <a:pt x="624620" y="289670"/>
                    <a:pt x="624620" y="298938"/>
                  </a:cubicBezTo>
                  <a:cubicBezTo>
                    <a:pt x="624620" y="348847"/>
                    <a:pt x="630481" y="398585"/>
                    <a:pt x="633412" y="448408"/>
                  </a:cubicBezTo>
                  <a:cubicBezTo>
                    <a:pt x="627551" y="468923"/>
                    <a:pt x="637038" y="507640"/>
                    <a:pt x="615828" y="509954"/>
                  </a:cubicBezTo>
                  <a:cubicBezTo>
                    <a:pt x="461386" y="526802"/>
                    <a:pt x="305173" y="503708"/>
                    <a:pt x="149835" y="501162"/>
                  </a:cubicBezTo>
                  <a:cubicBezTo>
                    <a:pt x="126392" y="500778"/>
                    <a:pt x="72169" y="515816"/>
                    <a:pt x="61912" y="50995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" name="Freeform: Shape 21"/>
            <p:cNvSpPr/>
            <p:nvPr/>
          </p:nvSpPr>
          <p:spPr bwMode="auto">
            <a:xfrm>
              <a:off x="11043138" y="4259262"/>
              <a:ext cx="492686" cy="673223"/>
            </a:xfrm>
            <a:custGeom>
              <a:avLst/>
              <a:gdLst>
                <a:gd name="connsiteX0" fmla="*/ 70339 w 492686"/>
                <a:gd name="connsiteY0" fmla="*/ 633046 h 668216"/>
                <a:gd name="connsiteX1" fmla="*/ 52754 w 492686"/>
                <a:gd name="connsiteY1" fmla="*/ 545123 h 668216"/>
                <a:gd name="connsiteX2" fmla="*/ 26377 w 492686"/>
                <a:gd name="connsiteY2" fmla="*/ 413239 h 668216"/>
                <a:gd name="connsiteX3" fmla="*/ 8793 w 492686"/>
                <a:gd name="connsiteY3" fmla="*/ 360485 h 668216"/>
                <a:gd name="connsiteX4" fmla="*/ 0 w 492686"/>
                <a:gd name="connsiteY4" fmla="*/ 334108 h 668216"/>
                <a:gd name="connsiteX5" fmla="*/ 70339 w 492686"/>
                <a:gd name="connsiteY5" fmla="*/ 272562 h 668216"/>
                <a:gd name="connsiteX6" fmla="*/ 79131 w 492686"/>
                <a:gd name="connsiteY6" fmla="*/ 246185 h 668216"/>
                <a:gd name="connsiteX7" fmla="*/ 105508 w 492686"/>
                <a:gd name="connsiteY7" fmla="*/ 123093 h 668216"/>
                <a:gd name="connsiteX8" fmla="*/ 114300 w 492686"/>
                <a:gd name="connsiteY8" fmla="*/ 96716 h 668216"/>
                <a:gd name="connsiteX9" fmla="*/ 158262 w 492686"/>
                <a:gd name="connsiteY9" fmla="*/ 43962 h 668216"/>
                <a:gd name="connsiteX10" fmla="*/ 193431 w 492686"/>
                <a:gd name="connsiteY10" fmla="*/ 17585 h 668216"/>
                <a:gd name="connsiteX11" fmla="*/ 316524 w 492686"/>
                <a:gd name="connsiteY11" fmla="*/ 0 h 668216"/>
                <a:gd name="connsiteX12" fmla="*/ 386862 w 492686"/>
                <a:gd name="connsiteY12" fmla="*/ 8793 h 668216"/>
                <a:gd name="connsiteX13" fmla="*/ 395654 w 492686"/>
                <a:gd name="connsiteY13" fmla="*/ 35169 h 668216"/>
                <a:gd name="connsiteX14" fmla="*/ 413239 w 492686"/>
                <a:gd name="connsiteY14" fmla="*/ 61546 h 668216"/>
                <a:gd name="connsiteX15" fmla="*/ 422031 w 492686"/>
                <a:gd name="connsiteY15" fmla="*/ 96716 h 668216"/>
                <a:gd name="connsiteX16" fmla="*/ 439616 w 492686"/>
                <a:gd name="connsiteY16" fmla="*/ 219808 h 668216"/>
                <a:gd name="connsiteX17" fmla="*/ 465993 w 492686"/>
                <a:gd name="connsiteY17" fmla="*/ 483577 h 668216"/>
                <a:gd name="connsiteX18" fmla="*/ 474785 w 492686"/>
                <a:gd name="connsiteY18" fmla="*/ 545123 h 668216"/>
                <a:gd name="connsiteX19" fmla="*/ 474785 w 492686"/>
                <a:gd name="connsiteY19" fmla="*/ 650631 h 668216"/>
                <a:gd name="connsiteX20" fmla="*/ 422031 w 492686"/>
                <a:gd name="connsiteY20" fmla="*/ 668216 h 668216"/>
                <a:gd name="connsiteX21" fmla="*/ 413239 w 492686"/>
                <a:gd name="connsiteY21" fmla="*/ 395654 h 668216"/>
                <a:gd name="connsiteX22" fmla="*/ 378070 w 492686"/>
                <a:gd name="connsiteY22" fmla="*/ 263769 h 668216"/>
                <a:gd name="connsiteX23" fmla="*/ 351693 w 492686"/>
                <a:gd name="connsiteY23" fmla="*/ 254977 h 668216"/>
                <a:gd name="connsiteX24" fmla="*/ 290147 w 492686"/>
                <a:gd name="connsiteY24" fmla="*/ 263769 h 668216"/>
                <a:gd name="connsiteX25" fmla="*/ 281354 w 492686"/>
                <a:gd name="connsiteY25" fmla="*/ 290146 h 668216"/>
                <a:gd name="connsiteX26" fmla="*/ 307731 w 492686"/>
                <a:gd name="connsiteY26" fmla="*/ 342900 h 668216"/>
                <a:gd name="connsiteX27" fmla="*/ 298939 w 492686"/>
                <a:gd name="connsiteY27" fmla="*/ 422031 h 668216"/>
                <a:gd name="connsiteX28" fmla="*/ 263770 w 492686"/>
                <a:gd name="connsiteY28" fmla="*/ 474785 h 668216"/>
                <a:gd name="connsiteX29" fmla="*/ 246185 w 492686"/>
                <a:gd name="connsiteY29" fmla="*/ 580293 h 668216"/>
                <a:gd name="connsiteX30" fmla="*/ 211016 w 492686"/>
                <a:gd name="connsiteY30" fmla="*/ 633046 h 668216"/>
                <a:gd name="connsiteX31" fmla="*/ 167054 w 492686"/>
                <a:gd name="connsiteY31" fmla="*/ 624254 h 668216"/>
                <a:gd name="connsiteX32" fmla="*/ 175847 w 492686"/>
                <a:gd name="connsiteY32" fmla="*/ 545123 h 668216"/>
                <a:gd name="connsiteX33" fmla="*/ 211016 w 492686"/>
                <a:gd name="connsiteY33" fmla="*/ 483577 h 668216"/>
                <a:gd name="connsiteX34" fmla="*/ 228600 w 492686"/>
                <a:gd name="connsiteY34" fmla="*/ 430823 h 668216"/>
                <a:gd name="connsiteX35" fmla="*/ 237393 w 492686"/>
                <a:gd name="connsiteY35" fmla="*/ 404446 h 668216"/>
                <a:gd name="connsiteX36" fmla="*/ 228600 w 492686"/>
                <a:gd name="connsiteY36" fmla="*/ 378069 h 668216"/>
                <a:gd name="connsiteX37" fmla="*/ 219808 w 492686"/>
                <a:gd name="connsiteY37" fmla="*/ 404446 h 668216"/>
                <a:gd name="connsiteX38" fmla="*/ 211016 w 492686"/>
                <a:gd name="connsiteY38" fmla="*/ 501162 h 668216"/>
                <a:gd name="connsiteX39" fmla="*/ 175847 w 492686"/>
                <a:gd name="connsiteY39" fmla="*/ 562708 h 668216"/>
                <a:gd name="connsiteX40" fmla="*/ 70339 w 492686"/>
                <a:gd name="connsiteY40" fmla="*/ 633046 h 66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92686" h="668216">
                  <a:moveTo>
                    <a:pt x="70339" y="633046"/>
                  </a:moveTo>
                  <a:cubicBezTo>
                    <a:pt x="49824" y="630115"/>
                    <a:pt x="55236" y="574908"/>
                    <a:pt x="52754" y="545123"/>
                  </a:cubicBezTo>
                  <a:cubicBezTo>
                    <a:pt x="43084" y="429085"/>
                    <a:pt x="63538" y="468980"/>
                    <a:pt x="26377" y="413239"/>
                  </a:cubicBezTo>
                  <a:lnTo>
                    <a:pt x="8793" y="360485"/>
                  </a:lnTo>
                  <a:lnTo>
                    <a:pt x="0" y="334108"/>
                  </a:lnTo>
                  <a:cubicBezTo>
                    <a:pt x="17102" y="248606"/>
                    <a:pt x="-11464" y="323689"/>
                    <a:pt x="70339" y="272562"/>
                  </a:cubicBezTo>
                  <a:cubicBezTo>
                    <a:pt x="78198" y="267650"/>
                    <a:pt x="77120" y="255232"/>
                    <a:pt x="79131" y="246185"/>
                  </a:cubicBezTo>
                  <a:cubicBezTo>
                    <a:pt x="93887" y="179782"/>
                    <a:pt x="80903" y="196912"/>
                    <a:pt x="105508" y="123093"/>
                  </a:cubicBezTo>
                  <a:cubicBezTo>
                    <a:pt x="108439" y="114301"/>
                    <a:pt x="110155" y="105005"/>
                    <a:pt x="114300" y="96716"/>
                  </a:cubicBezTo>
                  <a:cubicBezTo>
                    <a:pt x="124475" y="76366"/>
                    <a:pt x="141248" y="58545"/>
                    <a:pt x="158262" y="43962"/>
                  </a:cubicBezTo>
                  <a:cubicBezTo>
                    <a:pt x="169388" y="34425"/>
                    <a:pt x="180324" y="24138"/>
                    <a:pt x="193431" y="17585"/>
                  </a:cubicBezTo>
                  <a:cubicBezTo>
                    <a:pt x="217333" y="5634"/>
                    <a:pt x="313690" y="283"/>
                    <a:pt x="316524" y="0"/>
                  </a:cubicBezTo>
                  <a:cubicBezTo>
                    <a:pt x="339970" y="2931"/>
                    <a:pt x="365270" y="-803"/>
                    <a:pt x="386862" y="8793"/>
                  </a:cubicBezTo>
                  <a:cubicBezTo>
                    <a:pt x="395331" y="12557"/>
                    <a:pt x="391509" y="26880"/>
                    <a:pt x="395654" y="35169"/>
                  </a:cubicBezTo>
                  <a:cubicBezTo>
                    <a:pt x="400380" y="44620"/>
                    <a:pt x="407377" y="52754"/>
                    <a:pt x="413239" y="61546"/>
                  </a:cubicBezTo>
                  <a:cubicBezTo>
                    <a:pt x="416170" y="73269"/>
                    <a:pt x="419661" y="84867"/>
                    <a:pt x="422031" y="96716"/>
                  </a:cubicBezTo>
                  <a:cubicBezTo>
                    <a:pt x="428243" y="127774"/>
                    <a:pt x="437184" y="191428"/>
                    <a:pt x="439616" y="219808"/>
                  </a:cubicBezTo>
                  <a:cubicBezTo>
                    <a:pt x="461749" y="478035"/>
                    <a:pt x="431655" y="380571"/>
                    <a:pt x="465993" y="483577"/>
                  </a:cubicBezTo>
                  <a:cubicBezTo>
                    <a:pt x="468924" y="504092"/>
                    <a:pt x="470721" y="524802"/>
                    <a:pt x="474785" y="545123"/>
                  </a:cubicBezTo>
                  <a:cubicBezTo>
                    <a:pt x="482864" y="585521"/>
                    <a:pt x="510673" y="594236"/>
                    <a:pt x="474785" y="650631"/>
                  </a:cubicBezTo>
                  <a:cubicBezTo>
                    <a:pt x="464834" y="666269"/>
                    <a:pt x="422031" y="668216"/>
                    <a:pt x="422031" y="668216"/>
                  </a:cubicBezTo>
                  <a:cubicBezTo>
                    <a:pt x="381259" y="545897"/>
                    <a:pt x="403706" y="633983"/>
                    <a:pt x="413239" y="395654"/>
                  </a:cubicBezTo>
                  <a:cubicBezTo>
                    <a:pt x="406441" y="307283"/>
                    <a:pt x="435466" y="292467"/>
                    <a:pt x="378070" y="263769"/>
                  </a:cubicBezTo>
                  <a:cubicBezTo>
                    <a:pt x="369781" y="259624"/>
                    <a:pt x="360485" y="257908"/>
                    <a:pt x="351693" y="254977"/>
                  </a:cubicBezTo>
                  <a:cubicBezTo>
                    <a:pt x="331178" y="257908"/>
                    <a:pt x="308683" y="254501"/>
                    <a:pt x="290147" y="263769"/>
                  </a:cubicBezTo>
                  <a:cubicBezTo>
                    <a:pt x="281857" y="267914"/>
                    <a:pt x="281354" y="280878"/>
                    <a:pt x="281354" y="290146"/>
                  </a:cubicBezTo>
                  <a:cubicBezTo>
                    <a:pt x="281354" y="308345"/>
                    <a:pt x="298842" y="329566"/>
                    <a:pt x="307731" y="342900"/>
                  </a:cubicBezTo>
                  <a:cubicBezTo>
                    <a:pt x="318421" y="385656"/>
                    <a:pt x="323535" y="376939"/>
                    <a:pt x="298939" y="422031"/>
                  </a:cubicBezTo>
                  <a:cubicBezTo>
                    <a:pt x="288819" y="440585"/>
                    <a:pt x="263770" y="474785"/>
                    <a:pt x="263770" y="474785"/>
                  </a:cubicBezTo>
                  <a:cubicBezTo>
                    <a:pt x="262156" y="489307"/>
                    <a:pt x="260505" y="554518"/>
                    <a:pt x="246185" y="580293"/>
                  </a:cubicBezTo>
                  <a:cubicBezTo>
                    <a:pt x="235922" y="598767"/>
                    <a:pt x="211016" y="633046"/>
                    <a:pt x="211016" y="633046"/>
                  </a:cubicBezTo>
                  <a:cubicBezTo>
                    <a:pt x="196362" y="630115"/>
                    <a:pt x="172604" y="638129"/>
                    <a:pt x="167054" y="624254"/>
                  </a:cubicBezTo>
                  <a:cubicBezTo>
                    <a:pt x="157198" y="599613"/>
                    <a:pt x="169879" y="570983"/>
                    <a:pt x="175847" y="545123"/>
                  </a:cubicBezTo>
                  <a:cubicBezTo>
                    <a:pt x="179785" y="528060"/>
                    <a:pt x="200973" y="498641"/>
                    <a:pt x="211016" y="483577"/>
                  </a:cubicBezTo>
                  <a:lnTo>
                    <a:pt x="228600" y="430823"/>
                  </a:lnTo>
                  <a:lnTo>
                    <a:pt x="237393" y="404446"/>
                  </a:lnTo>
                  <a:cubicBezTo>
                    <a:pt x="234462" y="395654"/>
                    <a:pt x="237868" y="378069"/>
                    <a:pt x="228600" y="378069"/>
                  </a:cubicBezTo>
                  <a:cubicBezTo>
                    <a:pt x="219332" y="378069"/>
                    <a:pt x="221119" y="395271"/>
                    <a:pt x="219808" y="404446"/>
                  </a:cubicBezTo>
                  <a:cubicBezTo>
                    <a:pt x="215230" y="436492"/>
                    <a:pt x="217365" y="469419"/>
                    <a:pt x="211016" y="501162"/>
                  </a:cubicBezTo>
                  <a:cubicBezTo>
                    <a:pt x="207829" y="517095"/>
                    <a:pt x="185283" y="548554"/>
                    <a:pt x="175847" y="562708"/>
                  </a:cubicBezTo>
                  <a:cubicBezTo>
                    <a:pt x="159945" y="626309"/>
                    <a:pt x="90854" y="635977"/>
                    <a:pt x="70339" y="63304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315845" y="1673887"/>
            <a:ext cx="3060370" cy="4378992"/>
            <a:chOff x="3233635" y="1124749"/>
            <a:chExt cx="3060802" cy="4379613"/>
          </a:xfrm>
        </p:grpSpPr>
        <p:sp>
          <p:nvSpPr>
            <p:cNvPr id="24" name="Text Placeholder 2"/>
            <p:cNvSpPr txBox="1">
              <a:spLocks/>
            </p:cNvSpPr>
            <p:nvPr/>
          </p:nvSpPr>
          <p:spPr>
            <a:xfrm>
              <a:off x="3413402" y="1124749"/>
              <a:ext cx="2641324" cy="2327950"/>
            </a:xfrm>
            <a:prstGeom prst="rect">
              <a:avLst/>
            </a:prstGeom>
          </p:spPr>
          <p:txBody>
            <a:bodyPr vert="horz" wrap="square" lIns="146283" tIns="91427" rIns="146283" bIns="91427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2"/>
                      </a:gs>
                      <a:gs pos="9900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3199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Image Similarity</a:t>
              </a:r>
            </a:p>
            <a:p>
              <a:pPr marL="342900" marR="0" lvl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  <a:p>
              <a:pPr marL="342900" marR="0" lvl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/>
              </a:pPr>
              <a:r>
                <a:rPr kumimoji="0" lang="en-US" sz="204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Which images are similar to the query image?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3216" y="3885563"/>
              <a:ext cx="2196422" cy="1461992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auto">
            <a:xfrm>
              <a:off x="3364945" y="3822741"/>
              <a:ext cx="1295398" cy="7457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4381" y="3792659"/>
              <a:ext cx="1255940" cy="706466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5024737" y="4643790"/>
              <a:ext cx="1269700" cy="86057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Similar image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33635" y="3763099"/>
              <a:ext cx="859025" cy="888435"/>
            </a:xfrm>
            <a:prstGeom prst="rect">
              <a:avLst/>
            </a:prstGeom>
            <a:noFill/>
          </p:spPr>
          <p:txBody>
            <a:bodyPr wrap="none" lIns="182854" tIns="146283" rIns="182854" bIns="146283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99" b="1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Query</a:t>
              </a:r>
              <a:br>
                <a:rPr kumimoji="0" lang="en-US" sz="1399" b="1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</a:br>
              <a:r>
                <a:rPr kumimoji="0" lang="en-US" sz="1399" b="1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image</a:t>
              </a:r>
              <a:br>
                <a:rPr kumimoji="0" lang="en-US" sz="1399" b="1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</a:br>
              <a:endParaRPr kumimoji="0" lang="en-US" sz="1399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7045765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dog looking at the camera&#10;&#10;Description generated with very high confidence">
            <a:extLst>
              <a:ext uri="{FF2B5EF4-FFF2-40B4-BE49-F238E27FC236}">
                <a16:creationId xmlns:a16="http://schemas.microsoft.com/office/drawing/2014/main" id="{6BBA9890-9058-466A-B92D-6D21ADB43C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240" y="819265"/>
            <a:ext cx="2121790" cy="158417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1B4ED06-E80D-48AD-AC63-4A66BF21AE64}"/>
              </a:ext>
            </a:extLst>
          </p:cNvPr>
          <p:cNvSpPr/>
          <p:nvPr/>
        </p:nvSpPr>
        <p:spPr bwMode="auto">
          <a:xfrm>
            <a:off x="11278626" y="472926"/>
            <a:ext cx="1060291" cy="227685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Cat? NO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Dog? YES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Car?</a:t>
            </a:r>
            <a:r>
              <a:rPr lang="en-NZ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NO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09931A-78F1-48A8-9056-8D65B7112D16}"/>
              </a:ext>
            </a:extLst>
          </p:cNvPr>
          <p:cNvGrpSpPr/>
          <p:nvPr/>
        </p:nvGrpSpPr>
        <p:grpSpPr>
          <a:xfrm>
            <a:off x="227240" y="3212666"/>
            <a:ext cx="12238281" cy="3884996"/>
            <a:chOff x="227240" y="2942587"/>
            <a:chExt cx="12238281" cy="3884996"/>
          </a:xfrm>
        </p:grpSpPr>
        <p:pic>
          <p:nvPicPr>
            <p:cNvPr id="11" name="Picture 10" descr="A close up of a dog looking at the camera&#10;&#10;Description generated with very high confidence">
              <a:extLst>
                <a:ext uri="{FF2B5EF4-FFF2-40B4-BE49-F238E27FC236}">
                  <a16:creationId xmlns:a16="http://schemas.microsoft.com/office/drawing/2014/main" id="{8DDE7C13-1C30-4139-999A-C46A930FD9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7240" y="4390074"/>
              <a:ext cx="2121790" cy="1584176"/>
            </a:xfrm>
            <a:prstGeom prst="rect">
              <a:avLst/>
            </a:prstGeom>
          </p:spPr>
        </p:pic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5D274487-D20F-48A2-B974-6DD1CD3D9417}"/>
                </a:ext>
              </a:extLst>
            </p:cNvPr>
            <p:cNvSpPr/>
            <p:nvPr/>
          </p:nvSpPr>
          <p:spPr bwMode="auto">
            <a:xfrm>
              <a:off x="2399347" y="4966138"/>
              <a:ext cx="600221" cy="432048"/>
            </a:xfrm>
            <a:prstGeom prst="rightArrow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NZ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CF575B-BE76-4D99-BD21-AABCCB83D049}"/>
                </a:ext>
              </a:extLst>
            </p:cNvPr>
            <p:cNvSpPr txBox="1"/>
            <p:nvPr/>
          </p:nvSpPr>
          <p:spPr>
            <a:xfrm>
              <a:off x="4066658" y="6176265"/>
              <a:ext cx="4815229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Feature Extraction + Classification</a:t>
              </a:r>
              <a:endParaRPr lang="en-NZ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2" name="Content Placeholder 3">
              <a:extLst>
                <a:ext uri="{FF2B5EF4-FFF2-40B4-BE49-F238E27FC236}">
                  <a16:creationId xmlns:a16="http://schemas.microsoft.com/office/drawing/2014/main" id="{8C134763-7902-4C0C-80A1-7B7CAB63F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7878" y="3899411"/>
              <a:ext cx="7671900" cy="2276854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C661966-49FF-4806-ACC8-536E017F8742}"/>
                </a:ext>
              </a:extLst>
            </p:cNvPr>
            <p:cNvGrpSpPr/>
            <p:nvPr/>
          </p:nvGrpSpPr>
          <p:grpSpPr>
            <a:xfrm>
              <a:off x="3190398" y="3087929"/>
              <a:ext cx="5670513" cy="693494"/>
              <a:chOff x="2391992" y="1334050"/>
              <a:chExt cx="6730478" cy="893452"/>
            </a:xfrm>
          </p:grpSpPr>
          <p:sp>
            <p:nvSpPr>
              <p:cNvPr id="31" name="Right Brace 30">
                <a:extLst>
                  <a:ext uri="{FF2B5EF4-FFF2-40B4-BE49-F238E27FC236}">
                    <a16:creationId xmlns:a16="http://schemas.microsoft.com/office/drawing/2014/main" id="{908CD6B6-41FC-4ED5-BEB1-67375C4DFDC9}"/>
                  </a:ext>
                </a:extLst>
              </p:cNvPr>
              <p:cNvSpPr/>
              <p:nvPr/>
            </p:nvSpPr>
            <p:spPr>
              <a:xfrm rot="16200000">
                <a:off x="5575288" y="-1319679"/>
                <a:ext cx="363885" cy="6730478"/>
              </a:xfrm>
              <a:prstGeom prst="rightBrace">
                <a:avLst>
                  <a:gd name="adj1" fmla="val 116407"/>
                  <a:gd name="adj2" fmla="val 50000"/>
                </a:avLst>
              </a:prstGeom>
              <a:ln w="19050">
                <a:solidFill>
                  <a:schemeClr val="tx1">
                    <a:lumMod val="60000"/>
                    <a:lumOff val="4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324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319275B-D57C-4C5D-A828-AB62F37EDA43}"/>
                  </a:ext>
                </a:extLst>
              </p:cNvPr>
              <p:cNvSpPr txBox="1"/>
              <p:nvPr/>
            </p:nvSpPr>
            <p:spPr>
              <a:xfrm>
                <a:off x="4372340" y="1334050"/>
                <a:ext cx="2769779" cy="527358"/>
              </a:xfrm>
              <a:prstGeom prst="rect">
                <a:avLst/>
              </a:prstGeom>
              <a:noFill/>
            </p:spPr>
            <p:txBody>
              <a:bodyPr wrap="square" lIns="186494" tIns="149196" rIns="186494" bIns="149196" rtlCol="0">
                <a:spAutoFit/>
              </a:bodyPr>
              <a:lstStyle/>
              <a:p>
                <a:pPr marL="0" marR="0" lvl="0" indent="0" algn="ctr" defTabSz="93241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1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32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Convolutional Layers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A5B984A-39AF-476E-866D-EA450A89774C}"/>
                </a:ext>
              </a:extLst>
            </p:cNvPr>
            <p:cNvGrpSpPr/>
            <p:nvPr/>
          </p:nvGrpSpPr>
          <p:grpSpPr>
            <a:xfrm>
              <a:off x="8985085" y="2942587"/>
              <a:ext cx="1653584" cy="877381"/>
              <a:chOff x="9244194" y="1097140"/>
              <a:chExt cx="1665786" cy="1130361"/>
            </a:xfrm>
          </p:grpSpPr>
          <p:sp>
            <p:nvSpPr>
              <p:cNvPr id="34" name="Right Brace 33">
                <a:extLst>
                  <a:ext uri="{FF2B5EF4-FFF2-40B4-BE49-F238E27FC236}">
                    <a16:creationId xmlns:a16="http://schemas.microsoft.com/office/drawing/2014/main" id="{4A954039-325A-4D13-9DC2-6DBAD4053747}"/>
                  </a:ext>
                </a:extLst>
              </p:cNvPr>
              <p:cNvSpPr/>
              <p:nvPr/>
            </p:nvSpPr>
            <p:spPr>
              <a:xfrm rot="16200000">
                <a:off x="9895144" y="1212666"/>
                <a:ext cx="363885" cy="1665786"/>
              </a:xfrm>
              <a:prstGeom prst="rightBrace">
                <a:avLst>
                  <a:gd name="adj1" fmla="val 116407"/>
                  <a:gd name="adj2" fmla="val 50000"/>
                </a:avLst>
              </a:prstGeom>
              <a:ln w="19050">
                <a:solidFill>
                  <a:srgbClr val="545454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324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DA4F61E-3B3D-4B0D-B390-9AC90D32278E}"/>
                  </a:ext>
                </a:extLst>
              </p:cNvPr>
              <p:cNvSpPr txBox="1"/>
              <p:nvPr/>
            </p:nvSpPr>
            <p:spPr>
              <a:xfrm>
                <a:off x="9390746" y="1097140"/>
                <a:ext cx="1372684" cy="992917"/>
              </a:xfrm>
              <a:prstGeom prst="rect">
                <a:avLst/>
              </a:prstGeom>
              <a:noFill/>
            </p:spPr>
            <p:txBody>
              <a:bodyPr wrap="square" lIns="186494" tIns="149196" rIns="186494" bIns="149196" rtlCol="0">
                <a:spAutoFit/>
              </a:bodyPr>
              <a:lstStyle/>
              <a:p>
                <a:pPr marL="0" marR="0" lvl="0" indent="0" algn="ctr" defTabSz="93241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1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32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Connected Layers</a:t>
                </a:r>
              </a:p>
            </p:txBody>
          </p:sp>
        </p:grp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7F0B5E2E-423B-4D25-AE9E-227C29FE54C7}"/>
                </a:ext>
              </a:extLst>
            </p:cNvPr>
            <p:cNvSpPr/>
            <p:nvPr/>
          </p:nvSpPr>
          <p:spPr bwMode="auto">
            <a:xfrm>
              <a:off x="10708964" y="4967481"/>
              <a:ext cx="569662" cy="432048"/>
            </a:xfrm>
            <a:prstGeom prst="rightArrow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NZ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767F710-A066-4389-BEF4-3588DE696ECF}"/>
                </a:ext>
              </a:extLst>
            </p:cNvPr>
            <p:cNvSpPr/>
            <p:nvPr/>
          </p:nvSpPr>
          <p:spPr bwMode="auto">
            <a:xfrm>
              <a:off x="11278626" y="3899412"/>
              <a:ext cx="1060291" cy="2276854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Cat? NO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Dog? YES</a:t>
              </a:r>
            </a:p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Car?</a:t>
              </a:r>
              <a:r>
                <a:rPr lang="en-NZ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NO</a:t>
              </a: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6426A8F-C674-4A3A-9E66-B6A7C541DEC3}"/>
                </a:ext>
              </a:extLst>
            </p:cNvPr>
            <p:cNvSpPr txBox="1"/>
            <p:nvPr/>
          </p:nvSpPr>
          <p:spPr>
            <a:xfrm>
              <a:off x="11152020" y="6199719"/>
              <a:ext cx="1313501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Output</a:t>
              </a:r>
              <a:endParaRPr lang="en-NZ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726326BF-3BD8-4991-AE3A-FE185494F6FD}"/>
              </a:ext>
            </a:extLst>
          </p:cNvPr>
          <p:cNvSpPr/>
          <p:nvPr/>
        </p:nvSpPr>
        <p:spPr bwMode="auto">
          <a:xfrm>
            <a:off x="2399347" y="1395329"/>
            <a:ext cx="600221" cy="432048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NZ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7CCB3C1-4410-4FEA-ADF5-B6B6E71507C0}"/>
              </a:ext>
            </a:extLst>
          </p:cNvPr>
          <p:cNvSpPr/>
          <p:nvPr/>
        </p:nvSpPr>
        <p:spPr bwMode="auto">
          <a:xfrm>
            <a:off x="10680614" y="1395329"/>
            <a:ext cx="569662" cy="432048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NZ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89EE5F-8298-45BE-A348-41B37557942F}"/>
              </a:ext>
            </a:extLst>
          </p:cNvPr>
          <p:cNvSpPr txBox="1"/>
          <p:nvPr/>
        </p:nvSpPr>
        <p:spPr>
          <a:xfrm>
            <a:off x="3190396" y="2112353"/>
            <a:ext cx="282590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Feature Extraction</a:t>
            </a:r>
            <a:endParaRPr lang="en-NZ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A649AE-3F38-4C31-934F-2446CC0EE640}"/>
              </a:ext>
            </a:extLst>
          </p:cNvPr>
          <p:cNvSpPr txBox="1"/>
          <p:nvPr/>
        </p:nvSpPr>
        <p:spPr>
          <a:xfrm>
            <a:off x="7589619" y="2112353"/>
            <a:ext cx="206851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Classification</a:t>
            </a:r>
            <a:endParaRPr lang="en-NZ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373F06CA-ADA9-4430-8273-C5AA69213048}"/>
              </a:ext>
            </a:extLst>
          </p:cNvPr>
          <p:cNvSpPr/>
          <p:nvPr/>
        </p:nvSpPr>
        <p:spPr bwMode="auto">
          <a:xfrm>
            <a:off x="6249511" y="1395329"/>
            <a:ext cx="600221" cy="432048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NZ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388D589-6BB1-495D-950B-8F2E3F077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396" y="745014"/>
            <a:ext cx="2569676" cy="1478950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8230B9DF-2CEF-4D3B-AEBA-BA2FCD115FAE}"/>
              </a:ext>
            </a:extLst>
          </p:cNvPr>
          <p:cNvGrpSpPr/>
          <p:nvPr/>
        </p:nvGrpSpPr>
        <p:grpSpPr>
          <a:xfrm>
            <a:off x="7589619" y="729133"/>
            <a:ext cx="2060738" cy="1440237"/>
            <a:chOff x="7440694" y="328910"/>
            <a:chExt cx="2060738" cy="1440237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2116D34-71FF-4307-AAC7-737D251DD45D}"/>
                </a:ext>
              </a:extLst>
            </p:cNvPr>
            <p:cNvSpPr/>
            <p:nvPr/>
          </p:nvSpPr>
          <p:spPr bwMode="auto">
            <a:xfrm>
              <a:off x="7442373" y="328910"/>
              <a:ext cx="373741" cy="373741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NZ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C4A261-5AAE-440E-B70C-23E7157A2ED5}"/>
                </a:ext>
              </a:extLst>
            </p:cNvPr>
            <p:cNvSpPr/>
            <p:nvPr/>
          </p:nvSpPr>
          <p:spPr bwMode="auto">
            <a:xfrm>
              <a:off x="7440695" y="862119"/>
              <a:ext cx="373741" cy="373741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NZ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A6EDB07-CDFA-445D-9B92-0389F217C47F}"/>
                </a:ext>
              </a:extLst>
            </p:cNvPr>
            <p:cNvSpPr/>
            <p:nvPr/>
          </p:nvSpPr>
          <p:spPr bwMode="auto">
            <a:xfrm>
              <a:off x="7440694" y="1395328"/>
              <a:ext cx="373741" cy="373741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NZ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078A23B-6448-4F8D-B27B-B677E02E01BF}"/>
                </a:ext>
              </a:extLst>
            </p:cNvPr>
            <p:cNvSpPr/>
            <p:nvPr/>
          </p:nvSpPr>
          <p:spPr bwMode="auto">
            <a:xfrm>
              <a:off x="8285032" y="328988"/>
              <a:ext cx="373741" cy="373741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NZ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D8FF43E-B542-4181-B00B-710935FCEB06}"/>
                </a:ext>
              </a:extLst>
            </p:cNvPr>
            <p:cNvSpPr/>
            <p:nvPr/>
          </p:nvSpPr>
          <p:spPr bwMode="auto">
            <a:xfrm>
              <a:off x="8283354" y="862197"/>
              <a:ext cx="373741" cy="373741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NZ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CFCCA74-EF50-49A3-9F80-EC97FB55B682}"/>
                </a:ext>
              </a:extLst>
            </p:cNvPr>
            <p:cNvSpPr/>
            <p:nvPr/>
          </p:nvSpPr>
          <p:spPr bwMode="auto">
            <a:xfrm>
              <a:off x="8283353" y="1395406"/>
              <a:ext cx="373741" cy="373741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NZ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10281E4-2DB9-47AA-80B9-3C46FD8348AD}"/>
                </a:ext>
              </a:extLst>
            </p:cNvPr>
            <p:cNvSpPr/>
            <p:nvPr/>
          </p:nvSpPr>
          <p:spPr bwMode="auto">
            <a:xfrm>
              <a:off x="9127691" y="328988"/>
              <a:ext cx="373741" cy="373741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NZ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9A3B0A-6BCB-4ED4-A6B9-6FA43A913611}"/>
                </a:ext>
              </a:extLst>
            </p:cNvPr>
            <p:cNvSpPr/>
            <p:nvPr/>
          </p:nvSpPr>
          <p:spPr bwMode="auto">
            <a:xfrm>
              <a:off x="9126013" y="862197"/>
              <a:ext cx="373741" cy="373741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NZ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91791AC-3F12-4A41-BBCF-FF3E59923FEC}"/>
                </a:ext>
              </a:extLst>
            </p:cNvPr>
            <p:cNvSpPr/>
            <p:nvPr/>
          </p:nvSpPr>
          <p:spPr bwMode="auto">
            <a:xfrm>
              <a:off x="9126012" y="1395406"/>
              <a:ext cx="373741" cy="373741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NZ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C6C6B63-916A-4E9E-9BE5-6E274269A289}"/>
                </a:ext>
              </a:extLst>
            </p:cNvPr>
            <p:cNvCxnSpPr>
              <a:stCxn id="50" idx="6"/>
              <a:endCxn id="53" idx="2"/>
            </p:cNvCxnSpPr>
            <p:nvPr/>
          </p:nvCxnSpPr>
          <p:spPr>
            <a:xfrm>
              <a:off x="7816114" y="515781"/>
              <a:ext cx="468918" cy="7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B964B3D-6DF0-409B-80A4-206388EE64E1}"/>
                </a:ext>
              </a:extLst>
            </p:cNvPr>
            <p:cNvCxnSpPr/>
            <p:nvPr/>
          </p:nvCxnSpPr>
          <p:spPr>
            <a:xfrm>
              <a:off x="7800261" y="1051939"/>
              <a:ext cx="468918" cy="7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2EFB386-C25B-4189-8F69-C353FB8F28F7}"/>
                </a:ext>
              </a:extLst>
            </p:cNvPr>
            <p:cNvCxnSpPr/>
            <p:nvPr/>
          </p:nvCxnSpPr>
          <p:spPr>
            <a:xfrm>
              <a:off x="7814435" y="1581052"/>
              <a:ext cx="468918" cy="7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2DA72B6-8447-4E8F-A7C3-1E4622573665}"/>
                </a:ext>
              </a:extLst>
            </p:cNvPr>
            <p:cNvCxnSpPr>
              <a:cxnSpLocks/>
              <a:stCxn id="50" idx="6"/>
              <a:endCxn id="54" idx="2"/>
            </p:cNvCxnSpPr>
            <p:nvPr/>
          </p:nvCxnSpPr>
          <p:spPr>
            <a:xfrm>
              <a:off x="7816114" y="515781"/>
              <a:ext cx="467240" cy="53328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BCE6A1A-E672-4CF3-9E63-887AAA5D833D}"/>
                </a:ext>
              </a:extLst>
            </p:cNvPr>
            <p:cNvCxnSpPr>
              <a:stCxn id="55" idx="2"/>
              <a:endCxn id="50" idx="6"/>
            </p:cNvCxnSpPr>
            <p:nvPr/>
          </p:nvCxnSpPr>
          <p:spPr>
            <a:xfrm flipH="1" flipV="1">
              <a:off x="7816114" y="515781"/>
              <a:ext cx="467239" cy="1066496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70A935C-6AD7-4D37-8963-BBE788141E44}"/>
                </a:ext>
              </a:extLst>
            </p:cNvPr>
            <p:cNvCxnSpPr>
              <a:stCxn id="52" idx="6"/>
              <a:endCxn id="54" idx="2"/>
            </p:cNvCxnSpPr>
            <p:nvPr/>
          </p:nvCxnSpPr>
          <p:spPr>
            <a:xfrm flipV="1">
              <a:off x="7814435" y="1049068"/>
              <a:ext cx="468919" cy="53313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65ABBBE-20C3-479F-9C73-DCB83D9FE27E}"/>
                </a:ext>
              </a:extLst>
            </p:cNvPr>
            <p:cNvCxnSpPr>
              <a:stCxn id="53" idx="2"/>
              <a:endCxn id="52" idx="6"/>
            </p:cNvCxnSpPr>
            <p:nvPr/>
          </p:nvCxnSpPr>
          <p:spPr>
            <a:xfrm flipH="1">
              <a:off x="7814435" y="515859"/>
              <a:ext cx="470597" cy="106634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8A5E250-C3A1-4E40-A783-9B69831C4782}"/>
                </a:ext>
              </a:extLst>
            </p:cNvPr>
            <p:cNvCxnSpPr>
              <a:stCxn id="55" idx="2"/>
              <a:endCxn id="51" idx="6"/>
            </p:cNvCxnSpPr>
            <p:nvPr/>
          </p:nvCxnSpPr>
          <p:spPr>
            <a:xfrm flipH="1" flipV="1">
              <a:off x="7814436" y="1048990"/>
              <a:ext cx="468917" cy="53328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2E85A18-F3DA-44F5-BD69-8BC903188B69}"/>
                </a:ext>
              </a:extLst>
            </p:cNvPr>
            <p:cNvCxnSpPr>
              <a:stCxn id="53" idx="2"/>
              <a:endCxn id="51" idx="6"/>
            </p:cNvCxnSpPr>
            <p:nvPr/>
          </p:nvCxnSpPr>
          <p:spPr>
            <a:xfrm flipH="1">
              <a:off x="7814436" y="515859"/>
              <a:ext cx="470596" cy="53313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888ADB7-DBAD-4648-AF0F-E0B15B23E2CD}"/>
                </a:ext>
              </a:extLst>
            </p:cNvPr>
            <p:cNvCxnSpPr/>
            <p:nvPr/>
          </p:nvCxnSpPr>
          <p:spPr>
            <a:xfrm>
              <a:off x="8647993" y="515781"/>
              <a:ext cx="468918" cy="7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152EE46-EFE0-4DA4-94BB-924D7C9EFD39}"/>
                </a:ext>
              </a:extLst>
            </p:cNvPr>
            <p:cNvCxnSpPr/>
            <p:nvPr/>
          </p:nvCxnSpPr>
          <p:spPr>
            <a:xfrm>
              <a:off x="8632140" y="1051939"/>
              <a:ext cx="468918" cy="7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7B47A4D-B6BF-40F9-BC00-76D2A06AE981}"/>
                </a:ext>
              </a:extLst>
            </p:cNvPr>
            <p:cNvCxnSpPr/>
            <p:nvPr/>
          </p:nvCxnSpPr>
          <p:spPr>
            <a:xfrm>
              <a:off x="8646314" y="1581052"/>
              <a:ext cx="468918" cy="7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4FE9AE6-6BC6-445C-9E6C-0C835232372C}"/>
                </a:ext>
              </a:extLst>
            </p:cNvPr>
            <p:cNvCxnSpPr>
              <a:cxnSpLocks/>
            </p:cNvCxnSpPr>
            <p:nvPr/>
          </p:nvCxnSpPr>
          <p:spPr>
            <a:xfrm>
              <a:off x="8647993" y="515781"/>
              <a:ext cx="467240" cy="53328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8FA470B-BD9F-4BF6-9501-B2642DBAEC5A}"/>
                </a:ext>
              </a:extLst>
            </p:cNvPr>
            <p:cNvCxnSpPr/>
            <p:nvPr/>
          </p:nvCxnSpPr>
          <p:spPr>
            <a:xfrm flipH="1" flipV="1">
              <a:off x="8647993" y="515781"/>
              <a:ext cx="467239" cy="1066496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4AAD363-1BB5-4B95-A23C-1D7A0E08DD8F}"/>
                </a:ext>
              </a:extLst>
            </p:cNvPr>
            <p:cNvCxnSpPr/>
            <p:nvPr/>
          </p:nvCxnSpPr>
          <p:spPr>
            <a:xfrm flipV="1">
              <a:off x="8646314" y="1049068"/>
              <a:ext cx="468919" cy="53313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9F73A63-1832-4037-B4AF-80A06FC98F03}"/>
                </a:ext>
              </a:extLst>
            </p:cNvPr>
            <p:cNvCxnSpPr/>
            <p:nvPr/>
          </p:nvCxnSpPr>
          <p:spPr>
            <a:xfrm flipH="1">
              <a:off x="8646314" y="515859"/>
              <a:ext cx="470597" cy="106634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105F4ED-D36A-4553-962E-071FB21DE3B9}"/>
                </a:ext>
              </a:extLst>
            </p:cNvPr>
            <p:cNvCxnSpPr/>
            <p:nvPr/>
          </p:nvCxnSpPr>
          <p:spPr>
            <a:xfrm flipH="1" flipV="1">
              <a:off x="8646315" y="1048990"/>
              <a:ext cx="468917" cy="53328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E4F6A48-58B9-40DF-8C8E-C4502E7F1CEE}"/>
                </a:ext>
              </a:extLst>
            </p:cNvPr>
            <p:cNvCxnSpPr/>
            <p:nvPr/>
          </p:nvCxnSpPr>
          <p:spPr>
            <a:xfrm flipH="1">
              <a:off x="8646315" y="515859"/>
              <a:ext cx="470596" cy="53313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D2DCD8-A8FC-4BD1-BC39-7729351979C6}"/>
              </a:ext>
            </a:extLst>
          </p:cNvPr>
          <p:cNvSpPr txBox="1"/>
          <p:nvPr/>
        </p:nvSpPr>
        <p:spPr>
          <a:xfrm>
            <a:off x="4463847" y="-31130"/>
            <a:ext cx="3508781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Machine Learning</a:t>
            </a:r>
            <a:endParaRPr lang="en-NZ" sz="32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4DDE9CB-025C-4B78-87CB-7D8F44112B95}"/>
              </a:ext>
            </a:extLst>
          </p:cNvPr>
          <p:cNvSpPr txBox="1"/>
          <p:nvPr/>
        </p:nvSpPr>
        <p:spPr>
          <a:xfrm>
            <a:off x="4744372" y="2819660"/>
            <a:ext cx="2947730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Deep Learning</a:t>
            </a:r>
            <a:endParaRPr lang="en-NZ" sz="32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8F6F3B-50AC-4768-A279-1E552E3EBD25}"/>
              </a:ext>
            </a:extLst>
          </p:cNvPr>
          <p:cNvCxnSpPr/>
          <p:nvPr/>
        </p:nvCxnSpPr>
        <p:spPr>
          <a:xfrm>
            <a:off x="0" y="2819660"/>
            <a:ext cx="12436475" cy="2953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5550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/>
          <a:lstStyle/>
          <a:p>
            <a:r>
              <a:rPr lang="en-US" dirty="0"/>
              <a:t>Using a Pre-Trained CNN as a Featurizer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67" y="2424299"/>
            <a:ext cx="9104683" cy="268074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20967" y="1547730"/>
            <a:ext cx="8159616" cy="876567"/>
            <a:chOff x="9244194" y="1350810"/>
            <a:chExt cx="1665786" cy="876691"/>
          </a:xfrm>
        </p:grpSpPr>
        <p:sp>
          <p:nvSpPr>
            <p:cNvPr id="26" name="Right Brace 25"/>
            <p:cNvSpPr/>
            <p:nvPr/>
          </p:nvSpPr>
          <p:spPr>
            <a:xfrm rot="16200000">
              <a:off x="9895144" y="1212666"/>
              <a:ext cx="363885" cy="1665786"/>
            </a:xfrm>
            <a:prstGeom prst="rightBrace">
              <a:avLst>
                <a:gd name="adj1" fmla="val 116407"/>
                <a:gd name="adj2" fmla="val 50000"/>
              </a:avLst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390744" y="1350810"/>
              <a:ext cx="1372684" cy="527372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/>
            <a:p>
              <a:pPr marL="0" marR="0" lvl="0" indent="0" algn="ctr" defTabSz="93241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32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Pre-Built CNN from General Task</a:t>
              </a:r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flipV="1">
            <a:off x="1428258" y="3570103"/>
            <a:ext cx="290201" cy="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598832" y="4025609"/>
            <a:ext cx="412341" cy="144318"/>
          </a:xfrm>
          <a:prstGeom prst="rect">
            <a:avLst/>
          </a:prstGeom>
          <a:noFill/>
          <a:ln>
            <a:noFil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10553659" y="1106358"/>
            <a:ext cx="1192649" cy="1325300"/>
            <a:chOff x="9217139" y="902013"/>
            <a:chExt cx="1719895" cy="1325488"/>
          </a:xfrm>
        </p:grpSpPr>
        <p:sp>
          <p:nvSpPr>
            <p:cNvPr id="76" name="Right Brace 75"/>
            <p:cNvSpPr/>
            <p:nvPr/>
          </p:nvSpPr>
          <p:spPr>
            <a:xfrm rot="16200000">
              <a:off x="9895144" y="1212666"/>
              <a:ext cx="363885" cy="1665786"/>
            </a:xfrm>
            <a:prstGeom prst="rightBrace">
              <a:avLst>
                <a:gd name="adj1" fmla="val 116407"/>
                <a:gd name="adj2" fmla="val 50000"/>
              </a:avLst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217139" y="902013"/>
              <a:ext cx="1719895" cy="993016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/>
            <a:p>
              <a:pPr marL="0" marR="0" lvl="0" indent="0" algn="ctr" defTabSz="93241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32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Output Layer Stripped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802754" y="3824153"/>
            <a:ext cx="1513955" cy="2323382"/>
            <a:chOff x="9803263" y="3824199"/>
            <a:chExt cx="1514169" cy="2323712"/>
          </a:xfrm>
        </p:grpSpPr>
        <p:sp>
          <p:nvSpPr>
            <p:cNvPr id="36" name="TextBox 35"/>
            <p:cNvSpPr txBox="1"/>
            <p:nvPr/>
          </p:nvSpPr>
          <p:spPr>
            <a:xfrm>
              <a:off x="9803263" y="5089552"/>
              <a:ext cx="1514169" cy="1058359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algn="ctr" defTabSz="91422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Generic Image Features</a:t>
              </a:r>
            </a:p>
          </p:txBody>
        </p:sp>
        <p:cxnSp>
          <p:nvCxnSpPr>
            <p:cNvPr id="39" name="Straight Arrow Connector 38"/>
            <p:cNvCxnSpPr>
              <a:stCxn id="36" idx="0"/>
            </p:cNvCxnSpPr>
            <p:nvPr/>
          </p:nvCxnSpPr>
          <p:spPr>
            <a:xfrm flipV="1">
              <a:off x="10560347" y="3824199"/>
              <a:ext cx="0" cy="1265353"/>
            </a:xfrm>
            <a:prstGeom prst="straightConnector1">
              <a:avLst/>
            </a:prstGeom>
            <a:ln w="19050"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3405774" y="5249614"/>
            <a:ext cx="5937468" cy="1292619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ctr" defTabSz="91422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Outputs of penultimate layer of ImageNet Trained CNN provide excellent general purpose image features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0909311" y="3195805"/>
            <a:ext cx="1193061" cy="897355"/>
            <a:chOff x="10676284" y="2964169"/>
            <a:chExt cx="1169940" cy="879965"/>
          </a:xfrm>
        </p:grpSpPr>
        <p:cxnSp>
          <p:nvCxnSpPr>
            <p:cNvPr id="31" name="Straight Arrow Connector 30"/>
            <p:cNvCxnSpPr/>
            <p:nvPr/>
          </p:nvCxnSpPr>
          <p:spPr>
            <a:xfrm flipV="1">
              <a:off x="10676284" y="3195002"/>
              <a:ext cx="284578" cy="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10676284" y="3402485"/>
              <a:ext cx="284578" cy="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10676284" y="3609968"/>
              <a:ext cx="284578" cy="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0850117" y="2964169"/>
              <a:ext cx="938398" cy="464999"/>
            </a:xfrm>
            <a:prstGeom prst="rect">
              <a:avLst/>
            </a:prstGeom>
            <a:noFill/>
          </p:spPr>
          <p:txBody>
            <a:bodyPr wrap="none" lIns="186494" tIns="149196" rIns="186494" bIns="149196" rtlCol="0">
              <a:spAutoFit/>
            </a:bodyPr>
            <a:lstStyle/>
            <a:p>
              <a:pPr marL="0" marR="0" lvl="0" indent="0" algn="l" defTabSz="93241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24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cat? YES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850117" y="3171652"/>
              <a:ext cx="996107" cy="464999"/>
            </a:xfrm>
            <a:prstGeom prst="rect">
              <a:avLst/>
            </a:prstGeom>
            <a:noFill/>
          </p:spPr>
          <p:txBody>
            <a:bodyPr wrap="none" lIns="186494" tIns="149196" rIns="186494" bIns="149196" rtlCol="0">
              <a:spAutoFit/>
            </a:bodyPr>
            <a:lstStyle/>
            <a:p>
              <a:pPr marL="0" marR="0" lvl="0" indent="0" algn="l" defTabSz="93241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24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dog? NO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850116" y="3379135"/>
              <a:ext cx="925574" cy="464999"/>
            </a:xfrm>
            <a:prstGeom prst="rect">
              <a:avLst/>
            </a:prstGeom>
            <a:noFill/>
          </p:spPr>
          <p:txBody>
            <a:bodyPr wrap="none" lIns="186494" tIns="149196" rIns="186494" bIns="149196" rtlCol="0">
              <a:spAutoFit/>
            </a:bodyPr>
            <a:lstStyle/>
            <a:p>
              <a:pPr marL="0" marR="0" lvl="0" indent="0" algn="l" defTabSz="93241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24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car? NO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0685903" y="3040127"/>
            <a:ext cx="1333596" cy="1053033"/>
          </a:xfrm>
          <a:prstGeom prst="rect">
            <a:avLst/>
          </a:prstGeom>
          <a:noFill/>
          <a:ln>
            <a:noFil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E17D638-F8AA-4620-8783-DB4B45DBF68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9" y="3204426"/>
            <a:ext cx="1290169" cy="86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03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/>
          <a:lstStyle/>
          <a:p>
            <a:r>
              <a:rPr lang="en-US" dirty="0"/>
              <a:t>Transfer Learning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67" y="2424299"/>
            <a:ext cx="9104683" cy="268074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20967" y="1547730"/>
            <a:ext cx="8159616" cy="876567"/>
            <a:chOff x="9244194" y="1350810"/>
            <a:chExt cx="1665786" cy="876691"/>
          </a:xfrm>
        </p:grpSpPr>
        <p:sp>
          <p:nvSpPr>
            <p:cNvPr id="26" name="Right Brace 25"/>
            <p:cNvSpPr/>
            <p:nvPr/>
          </p:nvSpPr>
          <p:spPr>
            <a:xfrm rot="16200000">
              <a:off x="9895144" y="1212666"/>
              <a:ext cx="363885" cy="1665786"/>
            </a:xfrm>
            <a:prstGeom prst="rightBrace">
              <a:avLst>
                <a:gd name="adj1" fmla="val 116407"/>
                <a:gd name="adj2" fmla="val 50000"/>
              </a:avLst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390744" y="1350810"/>
              <a:ext cx="1372684" cy="527372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/>
            <a:p>
              <a:pPr marL="0" marR="0" lvl="0" indent="0" algn="ctr" defTabSz="93241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32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Pre-Built DNN from General Task</a:t>
              </a:r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flipV="1">
            <a:off x="1428258" y="3570103"/>
            <a:ext cx="290201" cy="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598832" y="4013085"/>
            <a:ext cx="412341" cy="144318"/>
          </a:xfrm>
          <a:prstGeom prst="rect">
            <a:avLst/>
          </a:prstGeom>
          <a:noFill/>
          <a:ln>
            <a:noFil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0909316" y="3407386"/>
            <a:ext cx="987152" cy="474215"/>
            <a:chOff x="10909977" y="3407374"/>
            <a:chExt cx="987292" cy="474283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10909977" y="3642803"/>
              <a:ext cx="290243" cy="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11087270" y="3407374"/>
              <a:ext cx="809999" cy="474283"/>
            </a:xfrm>
            <a:prstGeom prst="rect">
              <a:avLst/>
            </a:prstGeom>
            <a:noFill/>
          </p:spPr>
          <p:txBody>
            <a:bodyPr wrap="none" lIns="186494" tIns="149196" rIns="186494" bIns="149196" rtlCol="0">
              <a:spAutoFit/>
            </a:bodyPr>
            <a:lstStyle/>
            <a:p>
              <a:pPr marL="0" marR="0" lvl="0" indent="0" algn="l" defTabSz="93241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24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deer? 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0553659" y="1106358"/>
            <a:ext cx="1192649" cy="1325300"/>
            <a:chOff x="9217139" y="902013"/>
            <a:chExt cx="1719895" cy="1325488"/>
          </a:xfrm>
        </p:grpSpPr>
        <p:sp>
          <p:nvSpPr>
            <p:cNvPr id="76" name="Right Brace 75"/>
            <p:cNvSpPr/>
            <p:nvPr/>
          </p:nvSpPr>
          <p:spPr>
            <a:xfrm rot="16200000">
              <a:off x="9895144" y="1212666"/>
              <a:ext cx="363885" cy="1665786"/>
            </a:xfrm>
            <a:prstGeom prst="rightBrace">
              <a:avLst>
                <a:gd name="adj1" fmla="val 116407"/>
                <a:gd name="adj2" fmla="val 50000"/>
              </a:avLst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217139" y="902013"/>
              <a:ext cx="1719895" cy="993016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/>
            <a:p>
              <a:pPr marL="0" marR="0" lvl="0" indent="0" algn="ctr" defTabSz="93241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32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New Output Layer</a:t>
              </a:r>
            </a:p>
          </p:txBody>
        </p:sp>
      </p:grpSp>
      <p:pic>
        <p:nvPicPr>
          <p:cNvPr id="83" name="Picture 8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9" y="3204426"/>
            <a:ext cx="1290169" cy="86280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712009" y="5089326"/>
            <a:ext cx="5101934" cy="1651487"/>
          </a:xfrm>
          <a:prstGeom prst="rect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ctr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With transfer learning an accurate model can be achieved with thousands (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or less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) of labeled examples instead of millions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9072444" y="4747744"/>
            <a:ext cx="2517206" cy="1103935"/>
            <a:chOff x="8712559" y="1359213"/>
            <a:chExt cx="3630014" cy="1104091"/>
          </a:xfrm>
        </p:grpSpPr>
        <p:sp>
          <p:nvSpPr>
            <p:cNvPr id="21" name="Right Brace 20"/>
            <p:cNvSpPr/>
            <p:nvPr/>
          </p:nvSpPr>
          <p:spPr>
            <a:xfrm rot="16200000" flipH="1">
              <a:off x="10323801" y="279606"/>
              <a:ext cx="407530" cy="2566743"/>
            </a:xfrm>
            <a:prstGeom prst="rightBrace">
              <a:avLst>
                <a:gd name="adj1" fmla="val 116407"/>
                <a:gd name="adj2" fmla="val 50000"/>
              </a:avLst>
            </a:prstGeom>
            <a:ln w="1905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712559" y="1700844"/>
              <a:ext cx="3630014" cy="762460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/>
            <a:p>
              <a:pPr marL="0" marR="0" lvl="0" indent="0" algn="ctr" defTabSz="93241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32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Train one or more layers in new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358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75"/>
            <a:ext cx="7010500" cy="7010500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3136986" y="2377608"/>
            <a:ext cx="6677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24"/>
          <p:cNvSpPr/>
          <p:nvPr/>
        </p:nvSpPr>
        <p:spPr>
          <a:xfrm>
            <a:off x="7431948" y="880011"/>
            <a:ext cx="4732255" cy="5218527"/>
          </a:xfrm>
          <a:prstGeom prst="roundRect">
            <a:avLst/>
          </a:prstGeom>
          <a:noFill/>
          <a:ln w="19050"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119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Determine whether a patient </a:t>
            </a:r>
            <a:br>
              <a:rPr kumimoji="0" lang="en-GB" sz="6119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GB" sz="6119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has lung</a:t>
            </a:r>
            <a:r>
              <a:rPr kumimoji="0" lang="en-GB" sz="6119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cancer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46459" y="184894"/>
            <a:ext cx="11776246" cy="917575"/>
          </a:xfrm>
        </p:spPr>
        <p:txBody>
          <a:bodyPr/>
          <a:lstStyle/>
          <a:p>
            <a:r>
              <a:rPr lang="en-US" sz="4400" dirty="0">
                <a:solidFill>
                  <a:srgbClr val="FFFFFF"/>
                </a:solidFill>
              </a:rPr>
              <a:t>Kaggle Data Science Bowl 2017</a:t>
            </a:r>
          </a:p>
        </p:txBody>
      </p:sp>
    </p:spTree>
    <p:extLst>
      <p:ext uri="{BB962C8B-B14F-4D97-AF65-F5344CB8AC3E}">
        <p14:creationId xmlns:p14="http://schemas.microsoft.com/office/powerpoint/2010/main" val="3189195509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471720" y="2314165"/>
            <a:ext cx="7476988" cy="2399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72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 Science VM (GPU)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72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Microsoft Cognitive Toolkit (CNTK)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72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LightGBM</a:t>
            </a:r>
            <a:r>
              <a:rPr kumimoji="0" lang="en-GB" sz="3672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for classification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72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Deep Neural Network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5481" y="295274"/>
            <a:ext cx="11887878" cy="917575"/>
          </a:xfrm>
        </p:spPr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Solution Pieces</a:t>
            </a:r>
          </a:p>
        </p:txBody>
      </p:sp>
    </p:spTree>
    <p:extLst>
      <p:ext uri="{BB962C8B-B14F-4D97-AF65-F5344CB8AC3E}">
        <p14:creationId xmlns:p14="http://schemas.microsoft.com/office/powerpoint/2010/main" val="3633938404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41679" y="670156"/>
            <a:ext cx="3705377" cy="2544466"/>
            <a:chOff x="457201" y="1242364"/>
            <a:chExt cx="3634082" cy="249551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8453" y="1242364"/>
              <a:ext cx="1642830" cy="249551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57201" y="1690688"/>
              <a:ext cx="1991252" cy="72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324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40" b="1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AlexNet, 8 layers</a:t>
              </a:r>
            </a:p>
            <a:p>
              <a:pPr marL="0" marR="0" lvl="0" indent="0" algn="ctr" defTabSz="9324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4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(ILSVRC 2012)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46129" y="670155"/>
            <a:ext cx="3817752" cy="5661822"/>
            <a:chOff x="3671456" y="1290898"/>
            <a:chExt cx="3338944" cy="495174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2708" y="1290898"/>
              <a:ext cx="1347692" cy="495174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671456" y="1690688"/>
              <a:ext cx="1991252" cy="642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324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40" b="1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VGG, 19 layers</a:t>
              </a:r>
            </a:p>
            <a:p>
              <a:pPr marL="0" marR="0" lvl="0" indent="0" algn="ctr" defTabSz="9324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4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(ILSVRC 2014)</a:t>
              </a:r>
            </a:p>
          </p:txBody>
        </p:sp>
      </p:grpSp>
      <p:pic>
        <p:nvPicPr>
          <p:cNvPr id="129" name="Picture 12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469" y="323355"/>
            <a:ext cx="1375076" cy="6094635"/>
          </a:xfrm>
          <a:prstGeom prst="rect">
            <a:avLst/>
          </a:prstGeom>
        </p:spPr>
      </p:pic>
      <p:sp>
        <p:nvSpPr>
          <p:cNvPr id="130" name="TextBox 129"/>
          <p:cNvSpPr txBox="1"/>
          <p:nvPr/>
        </p:nvSpPr>
        <p:spPr>
          <a:xfrm>
            <a:off x="8081524" y="1149305"/>
            <a:ext cx="2521259" cy="734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4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GoogleNet, 22 layers</a:t>
            </a:r>
          </a:p>
          <a:p>
            <a:pPr marL="0" marR="0" lvl="0" indent="0" algn="ctr" defTabSz="9324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(ILSVRC 2014)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692" y="6526308"/>
            <a:ext cx="4810246" cy="313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4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1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ILSVRC (ImageNet Large Scale Visual Recognition Challenge) </a:t>
            </a:r>
          </a:p>
        </p:txBody>
      </p:sp>
    </p:spTree>
    <p:extLst>
      <p:ext uri="{BB962C8B-B14F-4D97-AF65-F5344CB8AC3E}">
        <p14:creationId xmlns:p14="http://schemas.microsoft.com/office/powerpoint/2010/main" val="2131192767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618389" y="1724850"/>
            <a:ext cx="2403590" cy="41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4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ResNet, 152 layers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517" y="1724848"/>
            <a:ext cx="1285442" cy="281354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8692" y="2330481"/>
            <a:ext cx="1748714" cy="478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4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1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Microsoft</a:t>
            </a:r>
            <a:endParaRPr kumimoji="0" lang="en-US" sz="2231" b="0" i="1" u="none" strike="noStrike" kern="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7681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3.39814 " pathEditMode="fixed" rAng="0" ptsTypes="AA">
                                      <p:cBhvr>
                                        <p:cTn id="6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STB Conversations 2013">
  <a:themeElements>
    <a:clrScheme name="STB 2013 colors">
      <a:dk1>
        <a:srgbClr val="000000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DC3C00"/>
      </a:accent4>
      <a:accent5>
        <a:srgbClr val="FF8C00"/>
      </a:accent5>
      <a:accent6>
        <a:srgbClr val="00BCF2"/>
      </a:accent6>
      <a:hlink>
        <a:srgbClr val="505050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000" b="1" dirty="0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600"/>
          </a:spcAft>
          <a:defRPr sz="240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Microsoft_Ignite_2016_16x9_Template_draft</Template>
  <TotalTime>0</TotalTime>
  <Words>759</Words>
  <Application>Microsoft Office PowerPoint</Application>
  <PresentationFormat>Custom</PresentationFormat>
  <Paragraphs>198</Paragraphs>
  <Slides>17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ＭＳ Ｐゴシック</vt:lpstr>
      <vt:lpstr>ＭＳ Ｐゴシック</vt:lpstr>
      <vt:lpstr>Arial</vt:lpstr>
      <vt:lpstr>Calibri</vt:lpstr>
      <vt:lpstr>Courier New</vt:lpstr>
      <vt:lpstr>Segoe UI</vt:lpstr>
      <vt:lpstr>Segoe UI Black</vt:lpstr>
      <vt:lpstr>Segoe UI Light</vt:lpstr>
      <vt:lpstr>Segoe UI Semibold</vt:lpstr>
      <vt:lpstr>Segoe UI Semilight</vt:lpstr>
      <vt:lpstr>2_STB Conversations 2013</vt:lpstr>
      <vt:lpstr>Demystifying AI What You Need to Know to Get Ahead of the Market Trends</vt:lpstr>
      <vt:lpstr>Computer Vision Tasks</vt:lpstr>
      <vt:lpstr>PowerPoint Presentation</vt:lpstr>
      <vt:lpstr>Using a Pre-Trained CNN as a Featurizer</vt:lpstr>
      <vt:lpstr>Transfer Learning</vt:lpstr>
      <vt:lpstr>Kaggle Data Science Bowl 2017</vt:lpstr>
      <vt:lpstr>Solution Pieces</vt:lpstr>
      <vt:lpstr>PowerPoint Presentation</vt:lpstr>
      <vt:lpstr>PowerPoint Presentation</vt:lpstr>
      <vt:lpstr>Solution: Transfer Learning</vt:lpstr>
      <vt:lpstr>Solution: Transfer Learning</vt:lpstr>
      <vt:lpstr>Common Deep Neural Networks</vt:lpstr>
      <vt:lpstr>Supervised CNNs are everywhere</vt:lpstr>
      <vt:lpstr>What is it?</vt:lpstr>
      <vt:lpstr>The Microsoft AI platform: Azure+AI Cloud-powered AI for every developer  </vt:lpstr>
      <vt:lpstr>Before Deep Learning</vt:lpstr>
      <vt:lpstr>Deep Neural Network for Computer Vision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2016-07-14T12:34:12Z</dcterms:created>
  <dcterms:modified xsi:type="dcterms:W3CDTF">2018-02-14T00:19:44Z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nparker@microsoft.com</vt:lpwstr>
  </property>
  <property fmtid="{D5CDD505-2E9C-101B-9397-08002B2CF9AE}" pid="5" name="MSIP_Label_f42aa342-8706-4288-bd11-ebb85995028c_SetDate">
    <vt:lpwstr>2017-10-29T03:56:18.0823177Z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